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handoutMasters/handoutMaster1.xml" ContentType="application/vnd.openxmlformats-officedocument.presentationml.handoutMaster+xml"/>
  <Override PartName="/ppt/media/image6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63" r:id="rId3"/>
    <p:sldId id="364" r:id="rId4"/>
    <p:sldId id="366" r:id="rId5"/>
    <p:sldId id="365" r:id="rId6"/>
    <p:sldId id="400" r:id="rId7"/>
    <p:sldId id="408" r:id="rId8"/>
    <p:sldId id="401" r:id="rId9"/>
    <p:sldId id="409" r:id="rId10"/>
    <p:sldId id="402" r:id="rId11"/>
    <p:sldId id="377" r:id="rId12"/>
    <p:sldId id="404" r:id="rId13"/>
    <p:sldId id="405" r:id="rId14"/>
    <p:sldId id="406" r:id="rId15"/>
    <p:sldId id="407" r:id="rId16"/>
    <p:sldId id="386" r:id="rId17"/>
  </p:sldIdLst>
  <p:sldSz cx="12192000" cy="6858000"/>
  <p:notesSz cx="6858000" cy="9144000"/>
  <p:embeddedFontLst>
    <p:embeddedFont>
      <p:font typeface="DM Serif Display" charset="0"/>
      <p:regular r:id="rId23"/>
      <p:italic r:id="rId24"/>
    </p:embeddedFont>
    <p:embeddedFont>
      <p:font typeface="Gilroy" panose="02010600030101010101" charset="-122"/>
      <p:regular r:id="rId25"/>
    </p:embeddedFont>
  </p:embeddedFontLst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22" userDrawn="1">
          <p15:clr>
            <a:srgbClr val="A4A3A4"/>
          </p15:clr>
        </p15:guide>
        <p15:guide id="2" pos="38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2C5"/>
    <a:srgbClr val="00E1F2"/>
    <a:srgbClr val="00E8FA"/>
    <a:srgbClr val="F2D86A"/>
    <a:srgbClr val="FEEE4E"/>
    <a:srgbClr val="3B3838"/>
    <a:srgbClr val="11112B"/>
    <a:srgbClr val="47F0FF"/>
    <a:srgbClr val="FFA649"/>
    <a:srgbClr val="0609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28" autoAdjust="0"/>
    <p:restoredTop sz="96066" autoAdjust="0"/>
  </p:normalViewPr>
  <p:slideViewPr>
    <p:cSldViewPr snapToGrid="0" showGuides="1">
      <p:cViewPr>
        <p:scale>
          <a:sx n="75" d="100"/>
          <a:sy n="75" d="100"/>
        </p:scale>
        <p:origin x="1338" y="744"/>
      </p:cViewPr>
      <p:guideLst>
        <p:guide orient="horz" pos="922"/>
        <p:guide pos="38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gs" Target="tags/tag6.xml"/><Relationship Id="rId25" Type="http://schemas.openxmlformats.org/officeDocument/2006/relationships/font" Target="fonts/font3.fntdata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Arial" panose="020B0604020202020204" pitchFamily="34" charset="0"/>
                <a:ea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Arial" panose="020B0604020202020204" pitchFamily="34" charset="0"/>
                <a:ea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hemeOverride" Target="../theme/themeOverride1.xml"/><Relationship Id="rId8" Type="http://schemas.openxmlformats.org/officeDocument/2006/relationships/tags" Target="../tags/tag2.xml"/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tags" Target="../tags/tag1.xml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hemeOverride" Target="../theme/themeOverride5.xml"/><Relationship Id="rId6" Type="http://schemas.microsoft.com/office/2007/relationships/hdphoto" Target="../media/image16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3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3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hemeOverride" Target="../theme/themeOverride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hemeOverride" Target="../theme/themeOverride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.png"/><Relationship Id="rId3" Type="http://schemas.openxmlformats.org/officeDocument/2006/relationships/image" Target="../media/image2.png"/><Relationship Id="rId2" Type="http://schemas.microsoft.com/office/2007/relationships/hdphoto" Target="../media/image8.wdp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hemeOverride" Target="../theme/themeOverride3.xml"/><Relationship Id="rId5" Type="http://schemas.openxmlformats.org/officeDocument/2006/relationships/tags" Target="../tags/tag3.xml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hemeOverride" Target="../theme/themeOverride4.xml"/><Relationship Id="rId5" Type="http://schemas.openxmlformats.org/officeDocument/2006/relationships/image" Target="../media/image1.png"/><Relationship Id="rId4" Type="http://schemas.openxmlformats.org/officeDocument/2006/relationships/image" Target="../media/image13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3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3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 descr="黑白色的鸡蛋&#10;&#10;中度可信度描述已自动生成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1" t="3508" r="28948" b="4562"/>
          <a:stretch>
            <a:fillRect/>
          </a:stretch>
        </p:blipFill>
        <p:spPr>
          <a:xfrm>
            <a:off x="3842586" y="2189747"/>
            <a:ext cx="4433803" cy="4367129"/>
          </a:xfrm>
          <a:prstGeom prst="rect">
            <a:avLst/>
          </a:prstGeom>
        </p:spPr>
      </p:pic>
      <p:pic>
        <p:nvPicPr>
          <p:cNvPr id="53" name="图片 52" descr="图片包含 游戏机, 食物, 灯光&#10;&#10;描述已自动生成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8" r="27631"/>
          <a:stretch>
            <a:fillRect/>
          </a:stretch>
        </p:blipFill>
        <p:spPr>
          <a:xfrm>
            <a:off x="5859378" y="107950"/>
            <a:ext cx="6332622" cy="6858000"/>
          </a:xfrm>
          <a:prstGeom prst="rect">
            <a:avLst/>
          </a:prstGeom>
        </p:spPr>
      </p:pic>
      <p:pic>
        <p:nvPicPr>
          <p:cNvPr id="49" name="图片 48" descr="徽标&#10;&#10;低可信度描述已自动生成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211" t="6316" r="24902" b="10877"/>
          <a:stretch>
            <a:fillRect/>
          </a:stretch>
        </p:blipFill>
        <p:spPr>
          <a:xfrm>
            <a:off x="4812136" y="550646"/>
            <a:ext cx="5594686" cy="5678906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666134" y="1629243"/>
            <a:ext cx="5680624" cy="34150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7200" dirty="0">
                <a:latin typeface="+mj-lt"/>
              </a:rPr>
              <a:t>Features of OOPs</a:t>
            </a:r>
            <a:r>
              <a:rPr lang="zh-CN" altLang="en-US" sz="7200" dirty="0">
                <a:latin typeface="+mj-lt"/>
              </a:rPr>
              <a:t> </a:t>
            </a:r>
            <a:r>
              <a:rPr lang="en-US" altLang="zh-CN" sz="7200" dirty="0">
                <a:latin typeface="+mj-lt"/>
              </a:rPr>
              <a:t>Concept</a:t>
            </a:r>
            <a:endParaRPr kumimoji="0" lang="en-US" altLang="zh-CN" sz="7200" b="0" i="0" u="none" strike="noStrike" kern="1200" cap="none" spc="0" normalizeH="0" baseline="0" noProof="0" dirty="0">
              <a:ln>
                <a:noFill/>
              </a:ln>
              <a:solidFill>
                <a:srgbClr val="FF62C5"/>
              </a:solidFill>
              <a:effectLst/>
              <a:uLnTx/>
              <a:uFillTx/>
              <a:latin typeface="+mj-lt"/>
              <a:ea typeface="+mj-ea"/>
              <a:cs typeface="+mn-cs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09864" y="1469235"/>
            <a:ext cx="770021" cy="0"/>
          </a:xfrm>
          <a:prstGeom prst="line">
            <a:avLst/>
          </a:prstGeom>
          <a:ln w="25400">
            <a:solidFill>
              <a:srgbClr val="FF62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745957" y="5359286"/>
            <a:ext cx="2117560" cy="0"/>
          </a:xfrm>
          <a:prstGeom prst="line">
            <a:avLst/>
          </a:prstGeom>
          <a:ln>
            <a:solidFill>
              <a:srgbClr val="FF62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: 圆角 44"/>
          <p:cNvSpPr/>
          <p:nvPr/>
        </p:nvSpPr>
        <p:spPr>
          <a:xfrm>
            <a:off x="782052" y="5727032"/>
            <a:ext cx="517358" cy="517358"/>
          </a:xfrm>
          <a:prstGeom prst="roundRect">
            <a:avLst/>
          </a:prstGeom>
          <a:solidFill>
            <a:srgbClr val="00E8FA"/>
          </a:solidFill>
          <a:ln>
            <a:noFill/>
            <a:prstDash val="solid"/>
          </a:ln>
          <a:effectLst>
            <a:outerShdw blurRad="88900" dist="50800" dir="2700000" algn="tl" rotWithShape="0">
              <a:srgbClr val="00E8FA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" name="图形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8464" y="5859380"/>
            <a:ext cx="248651" cy="248651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直接连接符 55"/>
          <p:cNvCxnSpPr/>
          <p:nvPr/>
        </p:nvCxnSpPr>
        <p:spPr>
          <a:xfrm>
            <a:off x="2986271" y="3720523"/>
            <a:ext cx="3200002" cy="9447"/>
          </a:xfrm>
          <a:prstGeom prst="line">
            <a:avLst/>
          </a:prstGeom>
          <a:ln w="158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 descr="图片包含 游戏机, 食物, 灯光&#10;&#10;描述已自动生成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8" r="27631" b="50306"/>
          <a:stretch>
            <a:fillRect/>
          </a:stretch>
        </p:blipFill>
        <p:spPr>
          <a:xfrm>
            <a:off x="1" y="4318582"/>
            <a:ext cx="4353395" cy="2539418"/>
          </a:xfrm>
          <a:custGeom>
            <a:avLst/>
            <a:gdLst>
              <a:gd name="connsiteX0" fmla="*/ 0 w 4353395"/>
              <a:gd name="connsiteY0" fmla="*/ 0 h 2539418"/>
              <a:gd name="connsiteX1" fmla="*/ 4353395 w 4353395"/>
              <a:gd name="connsiteY1" fmla="*/ 0 h 2539418"/>
              <a:gd name="connsiteX2" fmla="*/ 4353395 w 4353395"/>
              <a:gd name="connsiteY2" fmla="*/ 2539418 h 2539418"/>
              <a:gd name="connsiteX3" fmla="*/ 0 w 4353395"/>
              <a:gd name="connsiteY3" fmla="*/ 2539418 h 2539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3395" h="2539418">
                <a:moveTo>
                  <a:pt x="0" y="0"/>
                </a:moveTo>
                <a:lnTo>
                  <a:pt x="4353395" y="0"/>
                </a:lnTo>
                <a:lnTo>
                  <a:pt x="4353395" y="2539418"/>
                </a:lnTo>
                <a:lnTo>
                  <a:pt x="0" y="2539418"/>
                </a:lnTo>
                <a:close/>
              </a:path>
            </a:pathLst>
          </a:custGeom>
        </p:spPr>
      </p:pic>
      <p:cxnSp>
        <p:nvCxnSpPr>
          <p:cNvPr id="66" name="直接连接符 65"/>
          <p:cNvCxnSpPr/>
          <p:nvPr/>
        </p:nvCxnSpPr>
        <p:spPr>
          <a:xfrm>
            <a:off x="4822983" y="5193752"/>
            <a:ext cx="1210963" cy="0"/>
          </a:xfrm>
          <a:prstGeom prst="line">
            <a:avLst/>
          </a:prstGeom>
          <a:ln w="158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图片包含 游戏机, 食物, 灯光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8" t="41578" r="43198"/>
          <a:stretch>
            <a:fillRect/>
          </a:stretch>
        </p:blipFill>
        <p:spPr>
          <a:xfrm>
            <a:off x="9781458" y="0"/>
            <a:ext cx="2410542" cy="2177798"/>
          </a:xfrm>
          <a:custGeom>
            <a:avLst/>
            <a:gdLst>
              <a:gd name="connsiteX0" fmla="*/ 0 w 2410542"/>
              <a:gd name="connsiteY0" fmla="*/ 0 h 2177798"/>
              <a:gd name="connsiteX1" fmla="*/ 2410542 w 2410542"/>
              <a:gd name="connsiteY1" fmla="*/ 0 h 2177798"/>
              <a:gd name="connsiteX2" fmla="*/ 2410542 w 2410542"/>
              <a:gd name="connsiteY2" fmla="*/ 2177798 h 2177798"/>
              <a:gd name="connsiteX3" fmla="*/ 0 w 2410542"/>
              <a:gd name="connsiteY3" fmla="*/ 2177798 h 217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0542" h="2177798">
                <a:moveTo>
                  <a:pt x="0" y="0"/>
                </a:moveTo>
                <a:lnTo>
                  <a:pt x="2410542" y="0"/>
                </a:lnTo>
                <a:lnTo>
                  <a:pt x="2410542" y="2177798"/>
                </a:lnTo>
                <a:lnTo>
                  <a:pt x="0" y="2177798"/>
                </a:lnTo>
                <a:close/>
              </a:path>
            </a:pathLst>
          </a:custGeom>
        </p:spPr>
      </p:pic>
      <p:pic>
        <p:nvPicPr>
          <p:cNvPr id="8" name="图片 7" descr="黑白色的鸡蛋&#10;&#10;中度可信度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1" t="64614" r="35967" b="4562"/>
          <a:stretch>
            <a:fillRect/>
          </a:stretch>
        </p:blipFill>
        <p:spPr>
          <a:xfrm>
            <a:off x="8350959" y="0"/>
            <a:ext cx="3841041" cy="1464271"/>
          </a:xfrm>
          <a:custGeom>
            <a:avLst/>
            <a:gdLst>
              <a:gd name="connsiteX0" fmla="*/ 0 w 3841041"/>
              <a:gd name="connsiteY0" fmla="*/ 0 h 1464271"/>
              <a:gd name="connsiteX1" fmla="*/ 3841041 w 3841041"/>
              <a:gd name="connsiteY1" fmla="*/ 0 h 1464271"/>
              <a:gd name="connsiteX2" fmla="*/ 3841041 w 3841041"/>
              <a:gd name="connsiteY2" fmla="*/ 1464271 h 1464271"/>
              <a:gd name="connsiteX3" fmla="*/ 0 w 3841041"/>
              <a:gd name="connsiteY3" fmla="*/ 1464271 h 146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1041" h="1464271">
                <a:moveTo>
                  <a:pt x="0" y="0"/>
                </a:moveTo>
                <a:lnTo>
                  <a:pt x="3841041" y="0"/>
                </a:lnTo>
                <a:lnTo>
                  <a:pt x="3841041" y="1464271"/>
                </a:lnTo>
                <a:lnTo>
                  <a:pt x="0" y="1464271"/>
                </a:lnTo>
                <a:close/>
              </a:path>
            </a:pathLst>
          </a:custGeom>
        </p:spPr>
      </p:pic>
      <p:grpSp>
        <p:nvGrpSpPr>
          <p:cNvPr id="69" name="组合 68"/>
          <p:cNvGrpSpPr/>
          <p:nvPr/>
        </p:nvGrpSpPr>
        <p:grpSpPr>
          <a:xfrm>
            <a:off x="6551702" y="1162703"/>
            <a:ext cx="1656715" cy="4779010"/>
            <a:chOff x="5072463" y="1549418"/>
            <a:chExt cx="1656715" cy="4779010"/>
          </a:xfrm>
        </p:grpSpPr>
        <p:sp>
          <p:nvSpPr>
            <p:cNvPr id="23" name="矩形: 圆角 22"/>
            <p:cNvSpPr/>
            <p:nvPr/>
          </p:nvSpPr>
          <p:spPr>
            <a:xfrm>
              <a:off x="5072463" y="1549418"/>
              <a:ext cx="1656080" cy="1550035"/>
            </a:xfrm>
            <a:prstGeom prst="roundRect">
              <a:avLst>
                <a:gd name="adj" fmla="val 14217"/>
              </a:avLst>
            </a:prstGeom>
            <a:solidFill>
              <a:schemeClr val="bg1"/>
            </a:solidFill>
            <a:ln>
              <a:solidFill>
                <a:srgbClr val="FF62C5"/>
              </a:solidFill>
              <a:prstDash val="solid"/>
            </a:ln>
            <a:effectLst>
              <a:outerShdw blurRad="228600" dist="38100" dir="5400000" algn="t" rotWithShape="0">
                <a:srgbClr val="FF62C5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Circle</a:t>
              </a:r>
              <a:endParaRPr lang="en-US" altLang="zh-CN" dirty="0">
                <a:solidFill>
                  <a:schemeClr val="tx1"/>
                </a:solidFill>
                <a:sym typeface="+mn-ea"/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draw()</a:t>
              </a:r>
              <a:endParaRPr lang="en-US" altLang="zh-CN" dirty="0">
                <a:solidFill>
                  <a:schemeClr val="tx1"/>
                </a:solidFill>
                <a:sym typeface="+mn-ea"/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resize()</a:t>
              </a:r>
              <a:endParaRPr lang="zh-CN" altLang="en-US" dirty="0"/>
            </a:p>
            <a:p>
              <a:pPr algn="ctr"/>
              <a:endParaRPr lang="zh-CN" altLang="en-US" dirty="0"/>
            </a:p>
          </p:txBody>
        </p:sp>
        <p:sp>
          <p:nvSpPr>
            <p:cNvPr id="28" name="矩形: 圆角 27"/>
            <p:cNvSpPr/>
            <p:nvPr/>
          </p:nvSpPr>
          <p:spPr>
            <a:xfrm>
              <a:off x="5073098" y="3423938"/>
              <a:ext cx="1656080" cy="1367155"/>
            </a:xfrm>
            <a:prstGeom prst="roundRect">
              <a:avLst>
                <a:gd name="adj" fmla="val 14217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  <a:prstDash val="solid"/>
            </a:ln>
            <a:effectLst>
              <a:outerShdw blurRad="228600" dist="38100" dir="5400000" algn="t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Square</a:t>
              </a:r>
              <a:endParaRPr lang="en-US" altLang="zh-CN" dirty="0">
                <a:solidFill>
                  <a:schemeClr val="tx1"/>
                </a:solidFill>
                <a:sym typeface="+mn-ea"/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draw()</a:t>
              </a:r>
              <a:endParaRPr lang="en-US" altLang="zh-CN" dirty="0">
                <a:solidFill>
                  <a:schemeClr val="tx1"/>
                </a:solidFill>
                <a:sym typeface="+mn-ea"/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resize()</a:t>
              </a:r>
              <a:endParaRPr lang="zh-CN" altLang="en-US" dirty="0"/>
            </a:p>
          </p:txBody>
        </p:sp>
        <p:sp>
          <p:nvSpPr>
            <p:cNvPr id="33" name="矩形: 圆角 32"/>
            <p:cNvSpPr/>
            <p:nvPr/>
          </p:nvSpPr>
          <p:spPr>
            <a:xfrm>
              <a:off x="5073098" y="4989848"/>
              <a:ext cx="1656080" cy="1338580"/>
            </a:xfrm>
            <a:prstGeom prst="roundRect">
              <a:avLst>
                <a:gd name="adj" fmla="val 14217"/>
              </a:avLst>
            </a:prstGeom>
            <a:solidFill>
              <a:schemeClr val="bg1"/>
            </a:solidFill>
            <a:ln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228600" dist="38100" dir="5400000" algn="t" rotWithShape="0">
                <a:schemeClr val="accent3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Rectangle</a:t>
              </a:r>
              <a:endParaRPr lang="en-US" altLang="zh-CN" dirty="0">
                <a:solidFill>
                  <a:schemeClr val="tx1"/>
                </a:solidFill>
                <a:sym typeface="+mn-ea"/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draw()</a:t>
              </a:r>
              <a:endParaRPr lang="en-US" altLang="zh-CN" dirty="0">
                <a:solidFill>
                  <a:schemeClr val="tx1"/>
                </a:solidFill>
                <a:sym typeface="+mn-ea"/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resize()</a:t>
              </a:r>
              <a:endParaRPr lang="zh-CN" altLang="en-US" dirty="0"/>
            </a:p>
          </p:txBody>
        </p:sp>
      </p:grpSp>
      <p:cxnSp>
        <p:nvCxnSpPr>
          <p:cNvPr id="60" name="直接连接符 59"/>
          <p:cNvCxnSpPr/>
          <p:nvPr/>
        </p:nvCxnSpPr>
        <p:spPr>
          <a:xfrm>
            <a:off x="4827149" y="2152702"/>
            <a:ext cx="0" cy="3041757"/>
          </a:xfrm>
          <a:prstGeom prst="line">
            <a:avLst/>
          </a:prstGeom>
          <a:ln w="158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29" descr="黑白色的鸡蛋&#10;&#10;中度可信度描述已自动生成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36" t="3508" r="28948" b="70614"/>
          <a:stretch>
            <a:fillRect/>
          </a:stretch>
        </p:blipFill>
        <p:spPr>
          <a:xfrm>
            <a:off x="1" y="5942003"/>
            <a:ext cx="1838493" cy="915997"/>
          </a:xfrm>
          <a:custGeom>
            <a:avLst/>
            <a:gdLst>
              <a:gd name="connsiteX0" fmla="*/ 0 w 1838493"/>
              <a:gd name="connsiteY0" fmla="*/ 0 h 915997"/>
              <a:gd name="connsiteX1" fmla="*/ 1838493 w 1838493"/>
              <a:gd name="connsiteY1" fmla="*/ 0 h 915997"/>
              <a:gd name="connsiteX2" fmla="*/ 1838493 w 1838493"/>
              <a:gd name="connsiteY2" fmla="*/ 915997 h 915997"/>
              <a:gd name="connsiteX3" fmla="*/ 0 w 1838493"/>
              <a:gd name="connsiteY3" fmla="*/ 915997 h 915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8493" h="915997">
                <a:moveTo>
                  <a:pt x="0" y="0"/>
                </a:moveTo>
                <a:lnTo>
                  <a:pt x="1838493" y="0"/>
                </a:lnTo>
                <a:lnTo>
                  <a:pt x="1838493" y="915997"/>
                </a:lnTo>
                <a:lnTo>
                  <a:pt x="0" y="915997"/>
                </a:lnTo>
                <a:close/>
              </a:path>
            </a:pathLst>
          </a:custGeom>
        </p:spPr>
      </p:pic>
      <p:pic>
        <p:nvPicPr>
          <p:cNvPr id="27" name="图片 26" descr="徽标&#10;&#10;低可信度描述已自动生成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884" t="6316" r="24902" b="52257"/>
          <a:stretch>
            <a:fillRect/>
          </a:stretch>
        </p:blipFill>
        <p:spPr>
          <a:xfrm>
            <a:off x="1" y="4741048"/>
            <a:ext cx="3199107" cy="2116952"/>
          </a:xfrm>
          <a:custGeom>
            <a:avLst/>
            <a:gdLst>
              <a:gd name="connsiteX0" fmla="*/ 0 w 3199107"/>
              <a:gd name="connsiteY0" fmla="*/ 0 h 2116952"/>
              <a:gd name="connsiteX1" fmla="*/ 3199107 w 3199107"/>
              <a:gd name="connsiteY1" fmla="*/ 0 h 2116952"/>
              <a:gd name="connsiteX2" fmla="*/ 3199107 w 3199107"/>
              <a:gd name="connsiteY2" fmla="*/ 2116952 h 2116952"/>
              <a:gd name="connsiteX3" fmla="*/ 0 w 3199107"/>
              <a:gd name="connsiteY3" fmla="*/ 2116952 h 2116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9107" h="2116952">
                <a:moveTo>
                  <a:pt x="0" y="0"/>
                </a:moveTo>
                <a:lnTo>
                  <a:pt x="3199107" y="0"/>
                </a:lnTo>
                <a:lnTo>
                  <a:pt x="3199107" y="2116952"/>
                </a:lnTo>
                <a:lnTo>
                  <a:pt x="0" y="2116952"/>
                </a:lnTo>
                <a:close/>
              </a:path>
            </a:pathLst>
          </a:custGeom>
        </p:spPr>
      </p:pic>
      <p:pic>
        <p:nvPicPr>
          <p:cNvPr id="24" name="图片 23" descr="图片包含 游戏机, 食物, 灯光&#10;&#10;描述已自动生成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8" r="59225" b="51987"/>
          <a:stretch>
            <a:fillRect/>
          </a:stretch>
        </p:blipFill>
        <p:spPr>
          <a:xfrm>
            <a:off x="10343596" y="4404524"/>
            <a:ext cx="1848404" cy="2453476"/>
          </a:xfrm>
          <a:custGeom>
            <a:avLst/>
            <a:gdLst>
              <a:gd name="connsiteX0" fmla="*/ 0 w 1848404"/>
              <a:gd name="connsiteY0" fmla="*/ 0 h 2453476"/>
              <a:gd name="connsiteX1" fmla="*/ 1848404 w 1848404"/>
              <a:gd name="connsiteY1" fmla="*/ 0 h 2453476"/>
              <a:gd name="connsiteX2" fmla="*/ 1848404 w 1848404"/>
              <a:gd name="connsiteY2" fmla="*/ 2453476 h 2453476"/>
              <a:gd name="connsiteX3" fmla="*/ 0 w 1848404"/>
              <a:gd name="connsiteY3" fmla="*/ 2453476 h 2453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8404" h="2453476">
                <a:moveTo>
                  <a:pt x="0" y="0"/>
                </a:moveTo>
                <a:lnTo>
                  <a:pt x="1848404" y="0"/>
                </a:lnTo>
                <a:lnTo>
                  <a:pt x="1848404" y="2453476"/>
                </a:lnTo>
                <a:lnTo>
                  <a:pt x="0" y="2453476"/>
                </a:lnTo>
                <a:close/>
              </a:path>
            </a:pathLst>
          </a:custGeom>
        </p:spPr>
      </p:pic>
      <p:sp>
        <p:nvSpPr>
          <p:cNvPr id="19" name="文本框 18"/>
          <p:cNvSpPr txBox="1"/>
          <p:nvPr/>
        </p:nvSpPr>
        <p:spPr>
          <a:xfrm>
            <a:off x="1034067" y="333550"/>
            <a:ext cx="5766945" cy="82994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l"/>
            <a:r>
              <a:rPr lang="en-US" altLang="zh-CN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Example</a:t>
            </a:r>
            <a:endParaRPr lang="en-US" altLang="zh-CN" sz="48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cxnSp>
        <p:nvCxnSpPr>
          <p:cNvPr id="6" name="直接连接符 65"/>
          <p:cNvCxnSpPr/>
          <p:nvPr/>
        </p:nvCxnSpPr>
        <p:spPr>
          <a:xfrm>
            <a:off x="4827428" y="2178137"/>
            <a:ext cx="1210963" cy="0"/>
          </a:xfrm>
          <a:prstGeom prst="line">
            <a:avLst/>
          </a:prstGeom>
          <a:ln w="158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: 圆角 43"/>
          <p:cNvSpPr/>
          <p:nvPr/>
        </p:nvSpPr>
        <p:spPr>
          <a:xfrm>
            <a:off x="1033780" y="3018155"/>
            <a:ext cx="1656080" cy="1386840"/>
          </a:xfrm>
          <a:prstGeom prst="roundRect">
            <a:avLst>
              <a:gd name="adj" fmla="val 14217"/>
            </a:avLst>
          </a:prstGeom>
          <a:solidFill>
            <a:schemeClr val="bg1"/>
          </a:solidFill>
          <a:ln>
            <a:solidFill>
              <a:srgbClr val="FF62C5"/>
            </a:solidFill>
            <a:prstDash val="solid"/>
          </a:ln>
          <a:effectLst>
            <a:outerShdw blurRad="228600" dist="38100" dir="5400000" algn="t" rotWithShape="0">
              <a:srgbClr val="FF62C5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Shape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draw()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resize()</a:t>
            </a:r>
            <a:endParaRPr lang="en-US" altLang="zh-CN" sz="2000" dirty="0">
              <a:solidFill>
                <a:schemeClr val="tx1"/>
              </a:solidFill>
            </a:endParaRPr>
          </a:p>
        </p:txBody>
      </p:sp>
      <p:cxnSp>
        <p:nvCxnSpPr>
          <p:cNvPr id="21" name="直接连接符 8"/>
          <p:cNvCxnSpPr/>
          <p:nvPr/>
        </p:nvCxnSpPr>
        <p:spPr>
          <a:xfrm>
            <a:off x="1691574" y="1089052"/>
            <a:ext cx="770021" cy="0"/>
          </a:xfrm>
          <a:prstGeom prst="line">
            <a:avLst/>
          </a:prstGeom>
          <a:ln w="25400">
            <a:solidFill>
              <a:srgbClr val="FF62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17"/>
          <p:cNvGrpSpPr/>
          <p:nvPr/>
        </p:nvGrpSpPr>
        <p:grpSpPr>
          <a:xfrm>
            <a:off x="4146999" y="-16327"/>
            <a:ext cx="7808941" cy="6858000"/>
            <a:chOff x="4146999" y="-16327"/>
            <a:chExt cx="7808941" cy="6858000"/>
          </a:xfrm>
        </p:grpSpPr>
        <p:pic>
          <p:nvPicPr>
            <p:cNvPr id="51" name="图片 50" descr="黑白色的鸡蛋&#10;&#10;中度可信度描述已自动生成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51" t="3508" r="28948" b="4562"/>
            <a:stretch>
              <a:fillRect/>
            </a:stretch>
          </p:blipFill>
          <p:spPr>
            <a:xfrm>
              <a:off x="4146999" y="2162394"/>
              <a:ext cx="4433803" cy="4367129"/>
            </a:xfrm>
            <a:prstGeom prst="rect">
              <a:avLst/>
            </a:prstGeom>
          </p:spPr>
        </p:pic>
        <p:pic>
          <p:nvPicPr>
            <p:cNvPr id="53" name="图片 52" descr="图片包含 游戏机, 食物, 灯光&#10;&#10;描述已自动生成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28" r="27631"/>
            <a:stretch>
              <a:fillRect/>
            </a:stretch>
          </p:blipFill>
          <p:spPr>
            <a:xfrm>
              <a:off x="5623318" y="-16327"/>
              <a:ext cx="6332622" cy="6858000"/>
            </a:xfrm>
            <a:prstGeom prst="rect">
              <a:avLst/>
            </a:prstGeom>
          </p:spPr>
        </p:pic>
        <p:pic>
          <p:nvPicPr>
            <p:cNvPr id="49" name="图片 48" descr="徽标&#10;&#10;低可信度描述已自动生成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88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11" t="6316" r="24902" b="10877"/>
            <a:stretch>
              <a:fillRect/>
            </a:stretch>
          </p:blipFill>
          <p:spPr>
            <a:xfrm>
              <a:off x="4812136" y="550646"/>
              <a:ext cx="5594686" cy="5678906"/>
            </a:xfrm>
            <a:prstGeom prst="rect">
              <a:avLst/>
            </a:prstGeom>
          </p:spPr>
        </p:pic>
      </p:grpSp>
      <p:cxnSp>
        <p:nvCxnSpPr>
          <p:cNvPr id="9" name="直接连接符 8"/>
          <p:cNvCxnSpPr/>
          <p:nvPr/>
        </p:nvCxnSpPr>
        <p:spPr>
          <a:xfrm>
            <a:off x="709864" y="1842162"/>
            <a:ext cx="770021" cy="0"/>
          </a:xfrm>
          <a:prstGeom prst="line">
            <a:avLst/>
          </a:prstGeom>
          <a:ln w="25400">
            <a:solidFill>
              <a:srgbClr val="FF62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10"/>
          <p:cNvSpPr txBox="1"/>
          <p:nvPr/>
        </p:nvSpPr>
        <p:spPr>
          <a:xfrm>
            <a:off x="1683421" y="1576860"/>
            <a:ext cx="3534306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r>
              <a:rPr lang="en-US" altLang="zh-CN" sz="2800" dirty="0">
                <a:solidFill>
                  <a:srgbClr val="FF62C5"/>
                </a:solidFill>
              </a:rPr>
              <a:t>Polymorphism</a:t>
            </a:r>
            <a:endParaRPr lang="en-US" altLang="zh-CN" sz="2800" dirty="0">
              <a:solidFill>
                <a:srgbClr val="FF62C5"/>
              </a:solidFill>
            </a:endParaRPr>
          </a:p>
        </p:txBody>
      </p:sp>
      <p:sp>
        <p:nvSpPr>
          <p:cNvPr id="6" name="文本框 1"/>
          <p:cNvSpPr txBox="1"/>
          <p:nvPr/>
        </p:nvSpPr>
        <p:spPr>
          <a:xfrm>
            <a:off x="952500" y="2566035"/>
            <a:ext cx="7094220" cy="2621280"/>
          </a:xfrm>
          <a:prstGeom prst="rect">
            <a:avLst/>
          </a:prstGeom>
          <a:noFill/>
        </p:spPr>
        <p:txBody>
          <a:bodyPr vert="horz" wrap="square">
            <a:noAutofit/>
          </a:bodyPr>
          <a:lstStyle/>
          <a:p>
            <a:pPr marL="342900" indent="-342900" algn="just">
              <a:lnSpc>
                <a:spcPct val="120000"/>
              </a:lnSpc>
              <a:buFont typeface="Wingdings" panose="05000000000000000000" charset="0"/>
              <a:buChar char="v"/>
            </a:pPr>
            <a:r>
              <a:rPr lang="zh-CN" altLang="en-US" sz="2000" dirty="0">
                <a:latin typeface="+mj-lt"/>
              </a:rPr>
              <a:t> Polymorphism means many structures</a:t>
            </a:r>
            <a:r>
              <a:rPr lang="en-US" altLang="zh-CN" sz="2000" dirty="0">
                <a:latin typeface="+mj-lt"/>
              </a:rPr>
              <a:t>.</a:t>
            </a:r>
            <a:endParaRPr lang="zh-CN" altLang="en-US" sz="2000" dirty="0">
              <a:latin typeface="+mj-lt"/>
            </a:endParaRPr>
          </a:p>
          <a:p>
            <a:pPr marL="342900" indent="-342900" algn="just">
              <a:lnSpc>
                <a:spcPct val="120000"/>
              </a:lnSpc>
              <a:buFont typeface="Wingdings" panose="05000000000000000000" charset="0"/>
              <a:buChar char="v"/>
            </a:pPr>
            <a:r>
              <a:rPr lang="zh-CN" altLang="en-US" sz="2000" dirty="0">
                <a:latin typeface="+mj-lt"/>
              </a:rPr>
              <a:t>Polymorphism is the ability to take more than one form and refers to an operation exhibiting different behavior in different instances</a:t>
            </a:r>
            <a:r>
              <a:rPr lang="en-US" altLang="zh-CN" sz="2000" dirty="0">
                <a:latin typeface="+mj-lt"/>
              </a:rPr>
              <a:t>.</a:t>
            </a:r>
            <a:endParaRPr lang="en-US" altLang="zh-CN" sz="2000" dirty="0">
              <a:latin typeface="+mj-lt"/>
            </a:endParaRPr>
          </a:p>
          <a:p>
            <a:pPr marL="342900" indent="-342900" algn="just">
              <a:lnSpc>
                <a:spcPct val="120000"/>
              </a:lnSpc>
              <a:buFont typeface="Wingdings" panose="05000000000000000000" charset="0"/>
              <a:buChar char="v"/>
            </a:pPr>
            <a:r>
              <a:rPr lang="en-US" altLang="zh-CN" sz="2000" dirty="0">
                <a:latin typeface="+mj-lt"/>
              </a:rPr>
              <a:t>The behavior depends on the type of data used in the operation.</a:t>
            </a:r>
            <a:endParaRPr lang="en-US" altLang="zh-CN" sz="2000" dirty="0">
              <a:latin typeface="+mj-lt"/>
            </a:endParaRPr>
          </a:p>
          <a:p>
            <a:pPr marL="342900" indent="-342900" algn="just">
              <a:lnSpc>
                <a:spcPct val="120000"/>
              </a:lnSpc>
              <a:buFont typeface="Wingdings" panose="05000000000000000000" charset="0"/>
              <a:buChar char="v"/>
            </a:pPr>
            <a:r>
              <a:rPr lang="en-US" altLang="zh-CN" sz="2000" dirty="0">
                <a:latin typeface="+mj-lt"/>
              </a:rPr>
              <a:t>It plays an important role in allowing objects with different internal structures to share the same external interface.</a:t>
            </a:r>
            <a:endParaRPr lang="en-US" altLang="zh-CN" sz="2000" dirty="0">
              <a:latin typeface="+mj-lt"/>
            </a:endParaRPr>
          </a:p>
        </p:txBody>
      </p:sp>
      <p:sp>
        <p:nvSpPr>
          <p:cNvPr id="7" name="文本框 9"/>
          <p:cNvSpPr txBox="1"/>
          <p:nvPr/>
        </p:nvSpPr>
        <p:spPr>
          <a:xfrm>
            <a:off x="10012045" y="0"/>
            <a:ext cx="2179955" cy="157670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5400">
                <a:ln>
                  <a:solidFill>
                    <a:srgbClr val="11112B"/>
                  </a:solidFill>
                </a:ln>
                <a:noFill/>
                <a:latin typeface="+mj-lt"/>
              </a:defRPr>
            </a:lvl1pPr>
          </a:lstStyle>
          <a:p>
            <a:pPr algn="ctr"/>
            <a:r>
              <a:rPr lang="en-US" altLang="zh-CN" sz="720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a typeface="+mj-ea"/>
              </a:rPr>
              <a:t>05</a:t>
            </a:r>
            <a:endParaRPr lang="zh-CN" altLang="en-US" sz="7200" dirty="0">
              <a:ln>
                <a:noFill/>
              </a:ln>
              <a:solidFill>
                <a:schemeClr val="bg2">
                  <a:lumMod val="10000"/>
                </a:schemeClr>
              </a:solidFill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7" name="组合 16"/>
          <p:cNvGrpSpPr/>
          <p:nvPr/>
        </p:nvGrpSpPr>
        <p:grpSpPr>
          <a:xfrm>
            <a:off x="7117800" y="871579"/>
            <a:ext cx="4388340" cy="4212774"/>
            <a:chOff x="4812136" y="-16327"/>
            <a:chExt cx="7143804" cy="6858000"/>
          </a:xfrm>
        </p:grpSpPr>
        <p:pic>
          <p:nvPicPr>
            <p:cNvPr id="15" name="图片 14" descr="图片包含 游戏机, 食物, 灯光&#10;&#10;描述已自动生成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28" r="27631"/>
            <a:stretch>
              <a:fillRect/>
            </a:stretch>
          </p:blipFill>
          <p:spPr>
            <a:xfrm>
              <a:off x="5623318" y="-16327"/>
              <a:ext cx="6332622" cy="6858000"/>
            </a:xfrm>
            <a:prstGeom prst="rect">
              <a:avLst/>
            </a:prstGeom>
          </p:spPr>
        </p:pic>
        <p:pic>
          <p:nvPicPr>
            <p:cNvPr id="16" name="图片 15" descr="徽标&#10;&#10;低可信度描述已自动生成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88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11" t="6316" r="24902" b="10877"/>
            <a:stretch>
              <a:fillRect/>
            </a:stretch>
          </p:blipFill>
          <p:spPr>
            <a:xfrm>
              <a:off x="4812136" y="550646"/>
              <a:ext cx="5594686" cy="5678906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1602392" y="872030"/>
            <a:ext cx="5766945" cy="645160"/>
          </a:xfrm>
          <a:prstGeom prst="rect">
            <a:avLst/>
          </a:prstGeom>
          <a:noFill/>
        </p:spPr>
        <p:txBody>
          <a:bodyPr vert="horz" wrap="square">
            <a:spAutoFit/>
          </a:bodyPr>
          <a:p>
            <a:pPr algn="ctr"/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For Example</a:t>
            </a:r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10" name="图片 9" descr="图片包含 游戏机, 食物, 灯光&#10;&#10;描述已自动生成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8" t="41578" r="43198"/>
          <a:stretch>
            <a:fillRect/>
          </a:stretch>
        </p:blipFill>
        <p:spPr>
          <a:xfrm>
            <a:off x="9781458" y="0"/>
            <a:ext cx="2410542" cy="2177798"/>
          </a:xfrm>
          <a:custGeom>
            <a:avLst/>
            <a:gdLst>
              <a:gd name="connsiteX0" fmla="*/ 0 w 2410542"/>
              <a:gd name="connsiteY0" fmla="*/ 0 h 2177798"/>
              <a:gd name="connsiteX1" fmla="*/ 2410542 w 2410542"/>
              <a:gd name="connsiteY1" fmla="*/ 0 h 2177798"/>
              <a:gd name="connsiteX2" fmla="*/ 2410542 w 2410542"/>
              <a:gd name="connsiteY2" fmla="*/ 2177798 h 2177798"/>
              <a:gd name="connsiteX3" fmla="*/ 0 w 2410542"/>
              <a:gd name="connsiteY3" fmla="*/ 2177798 h 217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0542" h="2177798">
                <a:moveTo>
                  <a:pt x="0" y="0"/>
                </a:moveTo>
                <a:lnTo>
                  <a:pt x="2410542" y="0"/>
                </a:lnTo>
                <a:lnTo>
                  <a:pt x="2410542" y="2177798"/>
                </a:lnTo>
                <a:lnTo>
                  <a:pt x="0" y="2177798"/>
                </a:lnTo>
                <a:close/>
              </a:path>
            </a:pathLst>
          </a:custGeom>
        </p:spPr>
      </p:pic>
      <p:pic>
        <p:nvPicPr>
          <p:cNvPr id="8" name="图片 7" descr="黑白色的鸡蛋&#10;&#10;中度可信度描述已自动生成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1" t="64614" r="35967" b="4562"/>
          <a:stretch>
            <a:fillRect/>
          </a:stretch>
        </p:blipFill>
        <p:spPr>
          <a:xfrm>
            <a:off x="8703384" y="0"/>
            <a:ext cx="3841041" cy="1464271"/>
          </a:xfrm>
          <a:custGeom>
            <a:avLst/>
            <a:gdLst>
              <a:gd name="connsiteX0" fmla="*/ 0 w 3841041"/>
              <a:gd name="connsiteY0" fmla="*/ 0 h 1464271"/>
              <a:gd name="connsiteX1" fmla="*/ 3841041 w 3841041"/>
              <a:gd name="connsiteY1" fmla="*/ 0 h 1464271"/>
              <a:gd name="connsiteX2" fmla="*/ 3841041 w 3841041"/>
              <a:gd name="connsiteY2" fmla="*/ 1464271 h 1464271"/>
              <a:gd name="connsiteX3" fmla="*/ 0 w 3841041"/>
              <a:gd name="connsiteY3" fmla="*/ 1464271 h 146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1041" h="1464271">
                <a:moveTo>
                  <a:pt x="0" y="0"/>
                </a:moveTo>
                <a:lnTo>
                  <a:pt x="3841041" y="0"/>
                </a:lnTo>
                <a:lnTo>
                  <a:pt x="3841041" y="1464271"/>
                </a:lnTo>
                <a:lnTo>
                  <a:pt x="0" y="1464271"/>
                </a:lnTo>
                <a:close/>
              </a:path>
            </a:pathLst>
          </a:custGeom>
        </p:spPr>
      </p:pic>
      <p:sp>
        <p:nvSpPr>
          <p:cNvPr id="3" name="文本框 1"/>
          <p:cNvSpPr txBox="1"/>
          <p:nvPr/>
        </p:nvSpPr>
        <p:spPr>
          <a:xfrm>
            <a:off x="938530" y="1828165"/>
            <a:ext cx="7094220" cy="2621280"/>
          </a:xfrm>
          <a:prstGeom prst="rect">
            <a:avLst/>
          </a:prstGeom>
          <a:noFill/>
        </p:spPr>
        <p:txBody>
          <a:bodyPr vert="horz" wrap="square">
            <a:noAutofit/>
          </a:bodyPr>
          <a:p>
            <a:pPr marL="342900" indent="-342900" algn="just">
              <a:lnSpc>
                <a:spcPct val="120000"/>
              </a:lnSpc>
              <a:buFont typeface="Wingdings" panose="05000000000000000000" charset="0"/>
              <a:buChar char="v"/>
            </a:pPr>
            <a:r>
              <a:rPr lang="zh-CN" altLang="en-US" sz="2000" dirty="0">
                <a:latin typeface="+mj-lt"/>
              </a:rPr>
              <a:t>For example the method clean is used to clean a dish object, one that cleans a car object, and one that cleans a vegetable object.</a:t>
            </a:r>
            <a:endParaRPr lang="zh-CN" altLang="en-US" sz="2000" dirty="0">
              <a:latin typeface="+mj-lt"/>
            </a:endParaRPr>
          </a:p>
          <a:p>
            <a:pPr marL="342900" indent="-342900" algn="just">
              <a:lnSpc>
                <a:spcPct val="120000"/>
              </a:lnSpc>
              <a:buFont typeface="Wingdings" panose="05000000000000000000" charset="0"/>
              <a:buChar char="v"/>
            </a:pPr>
            <a:endParaRPr lang="zh-CN" altLang="en-US" sz="2000" dirty="0">
              <a:latin typeface="+mj-lt"/>
            </a:endParaRPr>
          </a:p>
          <a:p>
            <a:pPr marL="342900" indent="-342900" algn="just">
              <a:lnSpc>
                <a:spcPct val="120000"/>
              </a:lnSpc>
              <a:buFont typeface="Wingdings" panose="05000000000000000000" charset="0"/>
              <a:buChar char="v"/>
            </a:pPr>
            <a:r>
              <a:rPr lang="zh-CN" altLang="en-US" sz="2000" dirty="0">
                <a:latin typeface="+mj-lt"/>
              </a:rPr>
              <a:t>•  With polymorphism, you create a single "clean" method and apply it for different objects.</a:t>
            </a:r>
            <a:endParaRPr lang="zh-CN" altLang="en-US" sz="2000" dirty="0">
              <a:latin typeface="+mj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957254" y="1517042"/>
            <a:ext cx="770021" cy="0"/>
          </a:xfrm>
          <a:prstGeom prst="line">
            <a:avLst/>
          </a:prstGeom>
          <a:ln w="25400">
            <a:solidFill>
              <a:srgbClr val="FF62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7"/>
          <p:cNvGrpSpPr/>
          <p:nvPr/>
        </p:nvGrpSpPr>
        <p:grpSpPr>
          <a:xfrm>
            <a:off x="4146999" y="-16327"/>
            <a:ext cx="7808941" cy="6858000"/>
            <a:chOff x="4146999" y="-16327"/>
            <a:chExt cx="7808941" cy="6858000"/>
          </a:xfrm>
        </p:grpSpPr>
        <p:pic>
          <p:nvPicPr>
            <p:cNvPr id="3" name="图片 50" descr="黑白色的鸡蛋&#10;&#10;中度可信度描述已自动生成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51" t="3508" r="28948" b="4562"/>
            <a:stretch>
              <a:fillRect/>
            </a:stretch>
          </p:blipFill>
          <p:spPr>
            <a:xfrm>
              <a:off x="4146999" y="2162394"/>
              <a:ext cx="4433803" cy="4367129"/>
            </a:xfrm>
            <a:prstGeom prst="rect">
              <a:avLst/>
            </a:prstGeom>
          </p:spPr>
        </p:pic>
        <p:pic>
          <p:nvPicPr>
            <p:cNvPr id="8" name="图片 52" descr="图片包含 游戏机, 食物, 灯光&#10;&#10;描述已自动生成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28" r="27631"/>
            <a:stretch>
              <a:fillRect/>
            </a:stretch>
          </p:blipFill>
          <p:spPr>
            <a:xfrm>
              <a:off x="5623318" y="-16327"/>
              <a:ext cx="6332622" cy="6858000"/>
            </a:xfrm>
            <a:prstGeom prst="rect">
              <a:avLst/>
            </a:prstGeom>
          </p:spPr>
        </p:pic>
        <p:pic>
          <p:nvPicPr>
            <p:cNvPr id="10" name="图片 48" descr="徽标&#10;&#10;低可信度描述已自动生成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88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11" t="6316" r="24902" b="10877"/>
            <a:stretch>
              <a:fillRect/>
            </a:stretch>
          </p:blipFill>
          <p:spPr>
            <a:xfrm>
              <a:off x="4812136" y="550646"/>
              <a:ext cx="5594686" cy="5678906"/>
            </a:xfrm>
            <a:prstGeom prst="rect">
              <a:avLst/>
            </a:prstGeom>
          </p:spPr>
        </p:pic>
      </p:grpSp>
      <p:cxnSp>
        <p:nvCxnSpPr>
          <p:cNvPr id="11" name="直接连接符 8"/>
          <p:cNvCxnSpPr/>
          <p:nvPr/>
        </p:nvCxnSpPr>
        <p:spPr>
          <a:xfrm>
            <a:off x="709864" y="1842162"/>
            <a:ext cx="770021" cy="0"/>
          </a:xfrm>
          <a:prstGeom prst="line">
            <a:avLst/>
          </a:prstGeom>
          <a:ln w="25400">
            <a:solidFill>
              <a:srgbClr val="FF62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0"/>
          <p:cNvSpPr txBox="1"/>
          <p:nvPr/>
        </p:nvSpPr>
        <p:spPr>
          <a:xfrm>
            <a:off x="1683421" y="1576860"/>
            <a:ext cx="3534306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r>
              <a:rPr lang="en-US" altLang="zh-CN" sz="2800" dirty="0">
                <a:solidFill>
                  <a:srgbClr val="FF62C5"/>
                </a:solidFill>
              </a:rPr>
              <a:t>Abstraction</a:t>
            </a:r>
            <a:endParaRPr lang="en-US" altLang="zh-CN" sz="2800" dirty="0">
              <a:solidFill>
                <a:srgbClr val="FF62C5"/>
              </a:solidFill>
            </a:endParaRPr>
          </a:p>
        </p:txBody>
      </p:sp>
      <p:sp>
        <p:nvSpPr>
          <p:cNvPr id="13" name="文本框 1"/>
          <p:cNvSpPr txBox="1"/>
          <p:nvPr/>
        </p:nvSpPr>
        <p:spPr>
          <a:xfrm>
            <a:off x="952500" y="2566035"/>
            <a:ext cx="7094220" cy="2621280"/>
          </a:xfrm>
          <a:prstGeom prst="rect">
            <a:avLst/>
          </a:prstGeom>
          <a:noFill/>
        </p:spPr>
        <p:txBody>
          <a:bodyPr vert="horz" wrap="square">
            <a:noAutofit/>
          </a:bodyPr>
          <a:lstStyle/>
          <a:p>
            <a:pPr marL="342900" indent="-342900" algn="just">
              <a:lnSpc>
                <a:spcPct val="120000"/>
              </a:lnSpc>
              <a:buFont typeface="Wingdings" panose="05000000000000000000" charset="0"/>
              <a:buChar char="v"/>
            </a:pPr>
            <a:r>
              <a:rPr lang="en-US" sz="2000" dirty="0">
                <a:latin typeface="+mj-lt"/>
              </a:rPr>
              <a:t>A</a:t>
            </a:r>
            <a:r>
              <a:rPr sz="2000" dirty="0">
                <a:latin typeface="+mj-lt"/>
              </a:rPr>
              <a:t>n abstract class in Java is a template that stores the data members and methods that we use in a program. Abstraction in Java keeps the user from viewing complex code implementations and provides the user with necessary information.</a:t>
            </a:r>
            <a:endParaRPr sz="2000" dirty="0">
              <a:latin typeface="+mj-lt"/>
            </a:endParaRPr>
          </a:p>
          <a:p>
            <a:pPr marL="342900" indent="-342900" algn="just">
              <a:lnSpc>
                <a:spcPct val="120000"/>
              </a:lnSpc>
              <a:buFont typeface="Wingdings" panose="05000000000000000000" charset="0"/>
              <a:buChar char="v"/>
            </a:pPr>
            <a:r>
              <a:rPr sz="2000" dirty="0">
                <a:latin typeface="+mj-lt"/>
              </a:rPr>
              <a:t>We cannot instantiate the abstract class in Java directly. Instead, we can subclass the abstract class. When we use an abstract class as a subclass, the abstract class method implementation becomes available to all of its parent classes.</a:t>
            </a:r>
            <a:endParaRPr sz="2000" dirty="0">
              <a:latin typeface="+mj-lt"/>
            </a:endParaRPr>
          </a:p>
        </p:txBody>
      </p:sp>
      <p:sp>
        <p:nvSpPr>
          <p:cNvPr id="14" name="文本框 9"/>
          <p:cNvSpPr txBox="1"/>
          <p:nvPr/>
        </p:nvSpPr>
        <p:spPr>
          <a:xfrm>
            <a:off x="10012045" y="0"/>
            <a:ext cx="2179955" cy="157670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5400">
                <a:ln>
                  <a:solidFill>
                    <a:srgbClr val="11112B"/>
                  </a:solidFill>
                </a:ln>
                <a:noFill/>
                <a:latin typeface="+mj-lt"/>
              </a:defRPr>
            </a:lvl1pPr>
          </a:lstStyle>
          <a:p>
            <a:pPr algn="ctr"/>
            <a:r>
              <a:rPr lang="en-US" altLang="zh-CN" sz="720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a typeface="+mj-ea"/>
              </a:rPr>
              <a:t>06</a:t>
            </a:r>
            <a:endParaRPr lang="zh-CN" altLang="en-US" sz="7200" dirty="0">
              <a:ln>
                <a:noFill/>
              </a:ln>
              <a:solidFill>
                <a:schemeClr val="bg2">
                  <a:lumMod val="10000"/>
                </a:schemeClr>
              </a:solidFill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7" name="组合 16"/>
          <p:cNvGrpSpPr/>
          <p:nvPr/>
        </p:nvGrpSpPr>
        <p:grpSpPr>
          <a:xfrm>
            <a:off x="7117800" y="871579"/>
            <a:ext cx="4388340" cy="4212774"/>
            <a:chOff x="4812136" y="-16327"/>
            <a:chExt cx="7143804" cy="6858000"/>
          </a:xfrm>
        </p:grpSpPr>
        <p:pic>
          <p:nvPicPr>
            <p:cNvPr id="15" name="图片 14" descr="图片包含 游戏机, 食物, 灯光&#10;&#10;描述已自动生成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28" r="27631"/>
            <a:stretch>
              <a:fillRect/>
            </a:stretch>
          </p:blipFill>
          <p:spPr>
            <a:xfrm>
              <a:off x="5623318" y="-16327"/>
              <a:ext cx="6332622" cy="6858000"/>
            </a:xfrm>
            <a:prstGeom prst="rect">
              <a:avLst/>
            </a:prstGeom>
          </p:spPr>
        </p:pic>
        <p:pic>
          <p:nvPicPr>
            <p:cNvPr id="16" name="图片 15" descr="徽标&#10;&#10;低可信度描述已自动生成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88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11" t="6316" r="24902" b="10877"/>
            <a:stretch>
              <a:fillRect/>
            </a:stretch>
          </p:blipFill>
          <p:spPr>
            <a:xfrm>
              <a:off x="4812136" y="550646"/>
              <a:ext cx="5594686" cy="5678906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1602392" y="872030"/>
            <a:ext cx="5766945" cy="645160"/>
          </a:xfrm>
          <a:prstGeom prst="rect">
            <a:avLst/>
          </a:prstGeom>
          <a:noFill/>
        </p:spPr>
        <p:txBody>
          <a:bodyPr vert="horz" wrap="square">
            <a:spAutoFit/>
          </a:bodyPr>
          <a:p>
            <a:pPr algn="ctr"/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For Example</a:t>
            </a:r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10" name="图片 9" descr="图片包含 游戏机, 食物, 灯光&#10;&#10;描述已自动生成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8" t="41578" r="43198"/>
          <a:stretch>
            <a:fillRect/>
          </a:stretch>
        </p:blipFill>
        <p:spPr>
          <a:xfrm>
            <a:off x="9781458" y="0"/>
            <a:ext cx="2410542" cy="2177798"/>
          </a:xfrm>
          <a:custGeom>
            <a:avLst/>
            <a:gdLst>
              <a:gd name="connsiteX0" fmla="*/ 0 w 2410542"/>
              <a:gd name="connsiteY0" fmla="*/ 0 h 2177798"/>
              <a:gd name="connsiteX1" fmla="*/ 2410542 w 2410542"/>
              <a:gd name="connsiteY1" fmla="*/ 0 h 2177798"/>
              <a:gd name="connsiteX2" fmla="*/ 2410542 w 2410542"/>
              <a:gd name="connsiteY2" fmla="*/ 2177798 h 2177798"/>
              <a:gd name="connsiteX3" fmla="*/ 0 w 2410542"/>
              <a:gd name="connsiteY3" fmla="*/ 2177798 h 217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0542" h="2177798">
                <a:moveTo>
                  <a:pt x="0" y="0"/>
                </a:moveTo>
                <a:lnTo>
                  <a:pt x="2410542" y="0"/>
                </a:lnTo>
                <a:lnTo>
                  <a:pt x="2410542" y="2177798"/>
                </a:lnTo>
                <a:lnTo>
                  <a:pt x="0" y="2177798"/>
                </a:lnTo>
                <a:close/>
              </a:path>
            </a:pathLst>
          </a:custGeom>
        </p:spPr>
      </p:pic>
      <p:pic>
        <p:nvPicPr>
          <p:cNvPr id="8" name="图片 7" descr="黑白色的鸡蛋&#10;&#10;中度可信度描述已自动生成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1" t="64614" r="35967" b="4562"/>
          <a:stretch>
            <a:fillRect/>
          </a:stretch>
        </p:blipFill>
        <p:spPr>
          <a:xfrm>
            <a:off x="8703384" y="0"/>
            <a:ext cx="3841041" cy="1464271"/>
          </a:xfrm>
          <a:custGeom>
            <a:avLst/>
            <a:gdLst>
              <a:gd name="connsiteX0" fmla="*/ 0 w 3841041"/>
              <a:gd name="connsiteY0" fmla="*/ 0 h 1464271"/>
              <a:gd name="connsiteX1" fmla="*/ 3841041 w 3841041"/>
              <a:gd name="connsiteY1" fmla="*/ 0 h 1464271"/>
              <a:gd name="connsiteX2" fmla="*/ 3841041 w 3841041"/>
              <a:gd name="connsiteY2" fmla="*/ 1464271 h 1464271"/>
              <a:gd name="connsiteX3" fmla="*/ 0 w 3841041"/>
              <a:gd name="connsiteY3" fmla="*/ 1464271 h 146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1041" h="1464271">
                <a:moveTo>
                  <a:pt x="0" y="0"/>
                </a:moveTo>
                <a:lnTo>
                  <a:pt x="3841041" y="0"/>
                </a:lnTo>
                <a:lnTo>
                  <a:pt x="3841041" y="1464271"/>
                </a:lnTo>
                <a:lnTo>
                  <a:pt x="0" y="1464271"/>
                </a:lnTo>
                <a:close/>
              </a:path>
            </a:pathLst>
          </a:custGeom>
        </p:spPr>
      </p:pic>
      <p:sp>
        <p:nvSpPr>
          <p:cNvPr id="3" name="文本框 1"/>
          <p:cNvSpPr txBox="1"/>
          <p:nvPr/>
        </p:nvSpPr>
        <p:spPr>
          <a:xfrm>
            <a:off x="938530" y="1828165"/>
            <a:ext cx="7094220" cy="2621280"/>
          </a:xfrm>
          <a:prstGeom prst="rect">
            <a:avLst/>
          </a:prstGeom>
          <a:noFill/>
        </p:spPr>
        <p:txBody>
          <a:bodyPr vert="horz" wrap="square">
            <a:noAutofit/>
          </a:bodyPr>
          <a:p>
            <a:pPr indent="0" algn="just">
              <a:lnSpc>
                <a:spcPct val="120000"/>
              </a:lnSpc>
              <a:buFont typeface="Wingdings" panose="05000000000000000000" charset="0"/>
              <a:buNone/>
            </a:pPr>
            <a:r>
              <a:rPr lang="zh-CN" altLang="en-US" sz="1600" dirty="0">
                <a:latin typeface="+mj-lt"/>
              </a:rPr>
              <a:t>abstract class Animal {</a:t>
            </a:r>
            <a:endParaRPr lang="zh-CN" altLang="en-US" sz="1600" dirty="0">
              <a:latin typeface="+mj-lt"/>
            </a:endParaRPr>
          </a:p>
          <a:p>
            <a:pPr indent="0" algn="just">
              <a:lnSpc>
                <a:spcPct val="120000"/>
              </a:lnSpc>
              <a:buFont typeface="Wingdings" panose="05000000000000000000" charset="0"/>
              <a:buNone/>
            </a:pPr>
            <a:r>
              <a:rPr lang="zh-CN" altLang="en-US" sz="1600" dirty="0">
                <a:latin typeface="+mj-lt"/>
              </a:rPr>
              <a:t>  public abstract void animalSound();</a:t>
            </a:r>
            <a:endParaRPr lang="zh-CN" altLang="en-US" sz="1600" dirty="0">
              <a:latin typeface="+mj-lt"/>
            </a:endParaRPr>
          </a:p>
          <a:p>
            <a:pPr indent="0" algn="just">
              <a:lnSpc>
                <a:spcPct val="120000"/>
              </a:lnSpc>
              <a:buFont typeface="Wingdings" panose="05000000000000000000" charset="0"/>
              <a:buNone/>
            </a:pPr>
            <a:r>
              <a:rPr lang="zh-CN" altLang="en-US" sz="1600" dirty="0">
                <a:latin typeface="+mj-lt"/>
              </a:rPr>
              <a:t>}</a:t>
            </a:r>
            <a:endParaRPr lang="zh-CN" altLang="en-US" sz="1600" dirty="0">
              <a:latin typeface="+mj-lt"/>
            </a:endParaRPr>
          </a:p>
          <a:p>
            <a:pPr indent="0" algn="just">
              <a:lnSpc>
                <a:spcPct val="120000"/>
              </a:lnSpc>
              <a:buFont typeface="Wingdings" panose="05000000000000000000" charset="0"/>
              <a:buNone/>
            </a:pPr>
            <a:r>
              <a:rPr lang="zh-CN" altLang="en-US" sz="1600" dirty="0">
                <a:latin typeface="+mj-lt"/>
              </a:rPr>
              <a:t>class </a:t>
            </a:r>
            <a:r>
              <a:rPr lang="en-US" altLang="zh-CN" sz="1600" dirty="0">
                <a:latin typeface="+mj-lt"/>
              </a:rPr>
              <a:t>Cat</a:t>
            </a:r>
            <a:r>
              <a:rPr lang="zh-CN" altLang="en-US" sz="1600" dirty="0">
                <a:latin typeface="+mj-lt"/>
              </a:rPr>
              <a:t> extends Animal {</a:t>
            </a:r>
            <a:endParaRPr lang="zh-CN" altLang="en-US" sz="1600" dirty="0">
              <a:latin typeface="+mj-lt"/>
            </a:endParaRPr>
          </a:p>
          <a:p>
            <a:pPr indent="0" algn="just">
              <a:lnSpc>
                <a:spcPct val="120000"/>
              </a:lnSpc>
              <a:buFont typeface="Wingdings" panose="05000000000000000000" charset="0"/>
              <a:buNone/>
            </a:pPr>
            <a:r>
              <a:rPr lang="zh-CN" altLang="en-US" sz="1600" dirty="0">
                <a:latin typeface="+mj-lt"/>
              </a:rPr>
              <a:t>  public void animalSound() {</a:t>
            </a:r>
            <a:endParaRPr lang="zh-CN" altLang="en-US" sz="1600" dirty="0">
              <a:latin typeface="+mj-lt"/>
            </a:endParaRPr>
          </a:p>
          <a:p>
            <a:pPr indent="0" algn="just">
              <a:lnSpc>
                <a:spcPct val="120000"/>
              </a:lnSpc>
              <a:buFont typeface="Wingdings" panose="05000000000000000000" charset="0"/>
              <a:buNone/>
            </a:pPr>
            <a:r>
              <a:rPr lang="zh-CN" altLang="en-US" sz="1600" dirty="0">
                <a:latin typeface="+mj-lt"/>
              </a:rPr>
              <a:t>    System.out.println("</a:t>
            </a:r>
            <a:r>
              <a:rPr lang="en-US" altLang="zh-CN" sz="1600" dirty="0">
                <a:latin typeface="+mj-lt"/>
              </a:rPr>
              <a:t>Meow Meow</a:t>
            </a:r>
            <a:r>
              <a:rPr lang="zh-CN" altLang="en-US" sz="1600" dirty="0">
                <a:latin typeface="+mj-lt"/>
              </a:rPr>
              <a:t>");</a:t>
            </a:r>
            <a:endParaRPr lang="zh-CN" altLang="en-US" sz="1600" dirty="0">
              <a:latin typeface="+mj-lt"/>
            </a:endParaRPr>
          </a:p>
          <a:p>
            <a:pPr indent="0" algn="just">
              <a:lnSpc>
                <a:spcPct val="120000"/>
              </a:lnSpc>
              <a:buFont typeface="Wingdings" panose="05000000000000000000" charset="0"/>
              <a:buNone/>
            </a:pPr>
            <a:r>
              <a:rPr lang="zh-CN" altLang="en-US" sz="1600" dirty="0">
                <a:latin typeface="+mj-lt"/>
              </a:rPr>
              <a:t>  }</a:t>
            </a:r>
            <a:endParaRPr lang="zh-CN" altLang="en-US" sz="1600" dirty="0">
              <a:latin typeface="+mj-lt"/>
            </a:endParaRPr>
          </a:p>
          <a:p>
            <a:pPr indent="0" algn="just">
              <a:lnSpc>
                <a:spcPct val="120000"/>
              </a:lnSpc>
              <a:buFont typeface="Wingdings" panose="05000000000000000000" charset="0"/>
              <a:buNone/>
            </a:pPr>
            <a:r>
              <a:rPr lang="zh-CN" altLang="en-US" sz="1600" dirty="0">
                <a:latin typeface="+mj-lt"/>
              </a:rPr>
              <a:t>}</a:t>
            </a:r>
            <a:endParaRPr lang="zh-CN" altLang="en-US" sz="1600" dirty="0">
              <a:latin typeface="+mj-lt"/>
            </a:endParaRPr>
          </a:p>
          <a:p>
            <a:pPr indent="0" algn="just">
              <a:lnSpc>
                <a:spcPct val="120000"/>
              </a:lnSpc>
              <a:buFont typeface="Wingdings" panose="05000000000000000000" charset="0"/>
              <a:buNone/>
            </a:pPr>
            <a:r>
              <a:rPr lang="zh-CN" altLang="en-US" sz="1600" dirty="0">
                <a:latin typeface="+mj-lt"/>
              </a:rPr>
              <a:t>class Main {</a:t>
            </a:r>
            <a:endParaRPr lang="zh-CN" altLang="en-US" sz="1600" dirty="0">
              <a:latin typeface="+mj-lt"/>
            </a:endParaRPr>
          </a:p>
          <a:p>
            <a:pPr indent="0" algn="just">
              <a:lnSpc>
                <a:spcPct val="120000"/>
              </a:lnSpc>
              <a:buFont typeface="Wingdings" panose="05000000000000000000" charset="0"/>
              <a:buNone/>
            </a:pPr>
            <a:r>
              <a:rPr lang="zh-CN" altLang="en-US" sz="1600" dirty="0">
                <a:latin typeface="+mj-lt"/>
              </a:rPr>
              <a:t>  public static void main(String[] args) {</a:t>
            </a:r>
            <a:endParaRPr lang="zh-CN" altLang="en-US" sz="1600" dirty="0">
              <a:latin typeface="+mj-lt"/>
            </a:endParaRPr>
          </a:p>
          <a:p>
            <a:pPr indent="0" algn="just">
              <a:lnSpc>
                <a:spcPct val="120000"/>
              </a:lnSpc>
              <a:buFont typeface="Wingdings" panose="05000000000000000000" charset="0"/>
              <a:buNone/>
            </a:pPr>
            <a:r>
              <a:rPr lang="zh-CN" altLang="en-US" sz="1600" dirty="0">
                <a:latin typeface="+mj-lt"/>
              </a:rPr>
              <a:t>    </a:t>
            </a:r>
            <a:r>
              <a:rPr lang="en-US" altLang="zh-CN" sz="1600" dirty="0">
                <a:latin typeface="+mj-lt"/>
              </a:rPr>
              <a:t>Cat cat </a:t>
            </a:r>
            <a:r>
              <a:rPr lang="zh-CN" altLang="en-US" sz="1600" dirty="0">
                <a:latin typeface="+mj-lt"/>
              </a:rPr>
              <a:t>= new </a:t>
            </a:r>
            <a:r>
              <a:rPr lang="en-US" altLang="zh-CN" sz="1600" dirty="0">
                <a:latin typeface="+mj-lt"/>
              </a:rPr>
              <a:t>Cat</a:t>
            </a:r>
            <a:r>
              <a:rPr lang="zh-CN" altLang="en-US" sz="1600" dirty="0">
                <a:latin typeface="+mj-lt"/>
              </a:rPr>
              <a:t>(); // Create a</a:t>
            </a:r>
            <a:r>
              <a:rPr lang="en-US" altLang="zh-CN" sz="1600" dirty="0">
                <a:latin typeface="+mj-lt"/>
              </a:rPr>
              <a:t> Cat</a:t>
            </a:r>
            <a:r>
              <a:rPr lang="zh-CN" altLang="en-US" sz="1600" dirty="0">
                <a:latin typeface="+mj-lt"/>
              </a:rPr>
              <a:t> object</a:t>
            </a:r>
            <a:endParaRPr lang="zh-CN" altLang="en-US" sz="1600" dirty="0">
              <a:latin typeface="+mj-lt"/>
            </a:endParaRPr>
          </a:p>
          <a:p>
            <a:pPr indent="0" algn="just">
              <a:lnSpc>
                <a:spcPct val="120000"/>
              </a:lnSpc>
              <a:buFont typeface="Wingdings" panose="05000000000000000000" charset="0"/>
              <a:buNone/>
            </a:pPr>
            <a:r>
              <a:rPr lang="zh-CN" altLang="en-US" sz="1600" dirty="0">
                <a:latin typeface="+mj-lt"/>
              </a:rPr>
              <a:t>   </a:t>
            </a:r>
            <a:r>
              <a:rPr lang="en-US" altLang="zh-CN" sz="1600" dirty="0">
                <a:latin typeface="+mj-lt"/>
              </a:rPr>
              <a:t>cat</a:t>
            </a:r>
            <a:r>
              <a:rPr lang="zh-CN" altLang="en-US" sz="1600" dirty="0">
                <a:latin typeface="+mj-lt"/>
              </a:rPr>
              <a:t>.animalSound();</a:t>
            </a:r>
            <a:endParaRPr lang="zh-CN" altLang="en-US" sz="1600" dirty="0">
              <a:latin typeface="+mj-lt"/>
            </a:endParaRPr>
          </a:p>
          <a:p>
            <a:pPr indent="0" algn="just">
              <a:lnSpc>
                <a:spcPct val="120000"/>
              </a:lnSpc>
              <a:buFont typeface="Wingdings" panose="05000000000000000000" charset="0"/>
              <a:buNone/>
            </a:pPr>
            <a:r>
              <a:rPr lang="zh-CN" altLang="en-US" sz="1600" dirty="0">
                <a:latin typeface="+mj-lt"/>
              </a:rPr>
              <a:t>    </a:t>
            </a:r>
            <a:r>
              <a:rPr lang="en-US" altLang="zh-CN" sz="1600" dirty="0">
                <a:latin typeface="+mj-lt"/>
              </a:rPr>
              <a:t>cat</a:t>
            </a:r>
            <a:r>
              <a:rPr lang="zh-CN" altLang="en-US" sz="1600" dirty="0">
                <a:latin typeface="+mj-lt"/>
              </a:rPr>
              <a:t>.sleep();</a:t>
            </a:r>
            <a:endParaRPr lang="zh-CN" altLang="en-US" sz="1600" dirty="0">
              <a:latin typeface="+mj-lt"/>
            </a:endParaRPr>
          </a:p>
          <a:p>
            <a:pPr indent="0" algn="just">
              <a:lnSpc>
                <a:spcPct val="120000"/>
              </a:lnSpc>
              <a:buFont typeface="Wingdings" panose="05000000000000000000" charset="0"/>
              <a:buNone/>
            </a:pPr>
            <a:r>
              <a:rPr lang="zh-CN" altLang="en-US" sz="1600" dirty="0">
                <a:latin typeface="+mj-lt"/>
              </a:rPr>
              <a:t>  }</a:t>
            </a:r>
            <a:endParaRPr lang="zh-CN" altLang="en-US" sz="1600" dirty="0">
              <a:latin typeface="+mj-lt"/>
            </a:endParaRPr>
          </a:p>
          <a:p>
            <a:pPr indent="0" algn="just">
              <a:lnSpc>
                <a:spcPct val="120000"/>
              </a:lnSpc>
              <a:buFont typeface="Wingdings" panose="05000000000000000000" charset="0"/>
              <a:buNone/>
            </a:pPr>
            <a:r>
              <a:rPr lang="zh-CN" altLang="en-US" sz="1600" dirty="0">
                <a:latin typeface="+mj-lt"/>
              </a:rPr>
              <a:t>}</a:t>
            </a:r>
            <a:endParaRPr lang="zh-CN" altLang="en-US" sz="1600" dirty="0">
              <a:latin typeface="+mj-lt"/>
            </a:endParaRPr>
          </a:p>
        </p:txBody>
      </p:sp>
      <p:cxnSp>
        <p:nvCxnSpPr>
          <p:cNvPr id="11" name="直接连接符 8"/>
          <p:cNvCxnSpPr/>
          <p:nvPr/>
        </p:nvCxnSpPr>
        <p:spPr>
          <a:xfrm>
            <a:off x="4100129" y="1517042"/>
            <a:ext cx="770021" cy="0"/>
          </a:xfrm>
          <a:prstGeom prst="line">
            <a:avLst/>
          </a:prstGeom>
          <a:ln w="25400">
            <a:solidFill>
              <a:srgbClr val="FF62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 descr="黑白色的鸡蛋&#10;&#10;中度可信度描述已自动生成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1" t="3508" r="28948" b="4562"/>
          <a:stretch>
            <a:fillRect/>
          </a:stretch>
        </p:blipFill>
        <p:spPr>
          <a:xfrm>
            <a:off x="3842586" y="2189747"/>
            <a:ext cx="4433803" cy="4367129"/>
          </a:xfrm>
          <a:prstGeom prst="rect">
            <a:avLst/>
          </a:prstGeom>
        </p:spPr>
      </p:pic>
      <p:pic>
        <p:nvPicPr>
          <p:cNvPr id="53" name="图片 52" descr="图片包含 游戏机, 食物, 灯光&#10;&#10;描述已自动生成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8" r="27631"/>
          <a:stretch>
            <a:fillRect/>
          </a:stretch>
        </p:blipFill>
        <p:spPr>
          <a:xfrm>
            <a:off x="5859378" y="107950"/>
            <a:ext cx="6332622" cy="6858000"/>
          </a:xfrm>
          <a:prstGeom prst="rect">
            <a:avLst/>
          </a:prstGeom>
        </p:spPr>
      </p:pic>
      <p:pic>
        <p:nvPicPr>
          <p:cNvPr id="49" name="图片 48" descr="徽标&#10;&#10;低可信度描述已自动生成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211" t="6316" r="24902" b="10877"/>
          <a:stretch>
            <a:fillRect/>
          </a:stretch>
        </p:blipFill>
        <p:spPr>
          <a:xfrm>
            <a:off x="4812136" y="550646"/>
            <a:ext cx="5594686" cy="5678906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666134" y="2937790"/>
            <a:ext cx="5680624" cy="11988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7200" dirty="0">
                <a:latin typeface="+mj-lt"/>
              </a:rPr>
              <a:t>Thank You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srgbClr val="FF62C5"/>
              </a:solidFill>
              <a:effectLst/>
              <a:uLnTx/>
              <a:uFillTx/>
              <a:latin typeface="+mj-lt"/>
              <a:ea typeface="+mj-ea"/>
              <a:cs typeface="+mn-cs"/>
            </a:endParaRPr>
          </a:p>
        </p:txBody>
      </p:sp>
      <p:cxnSp>
        <p:nvCxnSpPr>
          <p:cNvPr id="4" name="直接连接符 8"/>
          <p:cNvCxnSpPr/>
          <p:nvPr/>
        </p:nvCxnSpPr>
        <p:spPr>
          <a:xfrm>
            <a:off x="2571049" y="4136417"/>
            <a:ext cx="770021" cy="0"/>
          </a:xfrm>
          <a:prstGeom prst="line">
            <a:avLst/>
          </a:prstGeom>
          <a:ln w="25400">
            <a:solidFill>
              <a:srgbClr val="FF62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 descr="徽标&#10;&#10;低可信度描述已自动生成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211" t="6316" r="24902" b="10877"/>
          <a:stretch>
            <a:fillRect/>
          </a:stretch>
        </p:blipFill>
        <p:spPr>
          <a:xfrm>
            <a:off x="-171839" y="2605414"/>
            <a:ext cx="2071551" cy="2102735"/>
          </a:xfrm>
          <a:prstGeom prst="rect">
            <a:avLst/>
          </a:prstGeom>
        </p:spPr>
      </p:pic>
      <p:sp>
        <p:nvSpPr>
          <p:cNvPr id="41" name="矩形: 圆角 40"/>
          <p:cNvSpPr/>
          <p:nvPr/>
        </p:nvSpPr>
        <p:spPr>
          <a:xfrm>
            <a:off x="3529965" y="3385820"/>
            <a:ext cx="2246630" cy="2675890"/>
          </a:xfrm>
          <a:prstGeom prst="roundRect">
            <a:avLst>
              <a:gd name="adj" fmla="val 7576"/>
            </a:avLst>
          </a:prstGeom>
          <a:solidFill>
            <a:schemeClr val="bg1"/>
          </a:solidFill>
          <a:ln>
            <a:solidFill>
              <a:srgbClr val="FF62C5"/>
            </a:solidFill>
            <a:prstDash val="solid"/>
          </a:ln>
          <a:effectLst>
            <a:outerShdw blurRad="228600" dist="38100" dir="5400000" algn="t" rotWithShape="0">
              <a:srgbClr val="FF62C5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 descr="图片包含 游戏机, 食物, 灯光&#10;&#10;描述已自动生成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8" t="45001" r="47357"/>
          <a:stretch>
            <a:fillRect/>
          </a:stretch>
        </p:blipFill>
        <p:spPr>
          <a:xfrm>
            <a:off x="8264376" y="0"/>
            <a:ext cx="3927625" cy="3771812"/>
          </a:xfrm>
          <a:custGeom>
            <a:avLst/>
            <a:gdLst>
              <a:gd name="connsiteX0" fmla="*/ 0 w 3927625"/>
              <a:gd name="connsiteY0" fmla="*/ 0 h 3771812"/>
              <a:gd name="connsiteX1" fmla="*/ 3927625 w 3927625"/>
              <a:gd name="connsiteY1" fmla="*/ 0 h 3771812"/>
              <a:gd name="connsiteX2" fmla="*/ 3927625 w 3927625"/>
              <a:gd name="connsiteY2" fmla="*/ 3771812 h 3771812"/>
              <a:gd name="connsiteX3" fmla="*/ 0 w 3927625"/>
              <a:gd name="connsiteY3" fmla="*/ 3771812 h 377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27625" h="3771812">
                <a:moveTo>
                  <a:pt x="0" y="0"/>
                </a:moveTo>
                <a:lnTo>
                  <a:pt x="3927625" y="0"/>
                </a:lnTo>
                <a:lnTo>
                  <a:pt x="3927625" y="3771812"/>
                </a:lnTo>
                <a:lnTo>
                  <a:pt x="0" y="3771812"/>
                </a:lnTo>
                <a:close/>
              </a:path>
            </a:pathLst>
          </a:custGeom>
        </p:spPr>
      </p:pic>
      <p:pic>
        <p:nvPicPr>
          <p:cNvPr id="34" name="图片 33" descr="黑白色的鸡蛋&#10;&#10;中度可信度描述已自动生成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1" t="3508" r="28948" b="4562"/>
          <a:stretch>
            <a:fillRect/>
          </a:stretch>
        </p:blipFill>
        <p:spPr>
          <a:xfrm>
            <a:off x="6906607" y="-800100"/>
            <a:ext cx="4433803" cy="4367129"/>
          </a:xfrm>
          <a:prstGeom prst="rect">
            <a:avLst/>
          </a:prstGeom>
        </p:spPr>
      </p:pic>
      <p:sp>
        <p:nvSpPr>
          <p:cNvPr id="40" name="矩形: 圆角 39"/>
          <p:cNvSpPr/>
          <p:nvPr/>
        </p:nvSpPr>
        <p:spPr>
          <a:xfrm>
            <a:off x="6301740" y="3385820"/>
            <a:ext cx="2247265" cy="2675890"/>
          </a:xfrm>
          <a:prstGeom prst="roundRect">
            <a:avLst>
              <a:gd name="adj" fmla="val 7576"/>
            </a:avLst>
          </a:prstGeom>
          <a:solidFill>
            <a:schemeClr val="bg1"/>
          </a:solidFill>
          <a:ln>
            <a:solidFill>
              <a:srgbClr val="00E8FA"/>
            </a:solidFill>
            <a:prstDash val="solid"/>
          </a:ln>
          <a:effectLst>
            <a:outerShdw blurRad="228600" dist="38100" dir="5400000" algn="t" rotWithShape="0">
              <a:srgbClr val="00E8FA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10114" y="5306993"/>
            <a:ext cx="851112" cy="478750"/>
          </a:xfrm>
          <a:prstGeom prst="rect">
            <a:avLst/>
          </a:prstGeom>
        </p:spPr>
      </p:pic>
      <p:pic>
        <p:nvPicPr>
          <p:cNvPr id="8" name="图片 7" descr="图片包含 徽标&#10;&#10;描述已自动生成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805" y="5306993"/>
            <a:ext cx="851112" cy="478750"/>
          </a:xfrm>
          <a:prstGeom prst="rect">
            <a:avLst/>
          </a:prstGeom>
        </p:spPr>
      </p:pic>
      <p:cxnSp>
        <p:nvCxnSpPr>
          <p:cNvPr id="46" name="直接连接符 45"/>
          <p:cNvCxnSpPr/>
          <p:nvPr/>
        </p:nvCxnSpPr>
        <p:spPr>
          <a:xfrm>
            <a:off x="676405" y="6447442"/>
            <a:ext cx="9491533" cy="0"/>
          </a:xfrm>
          <a:prstGeom prst="line">
            <a:avLst/>
          </a:prstGeom>
          <a:ln w="158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35321" y="3677523"/>
            <a:ext cx="2651532" cy="4603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r"/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23" name="矩形: 圆角 39"/>
          <p:cNvSpPr/>
          <p:nvPr/>
        </p:nvSpPr>
        <p:spPr>
          <a:xfrm>
            <a:off x="877570" y="324485"/>
            <a:ext cx="2247265" cy="2675890"/>
          </a:xfrm>
          <a:prstGeom prst="roundRect">
            <a:avLst>
              <a:gd name="adj" fmla="val 7576"/>
            </a:avLst>
          </a:prstGeom>
          <a:solidFill>
            <a:schemeClr val="bg1"/>
          </a:solidFill>
          <a:ln>
            <a:solidFill>
              <a:srgbClr val="00E8FA"/>
            </a:solidFill>
            <a:prstDash val="solid"/>
          </a:ln>
          <a:effectLst>
            <a:outerShdw blurRad="228600" dist="38100" dir="5400000" algn="t" rotWithShape="0">
              <a:srgbClr val="00E8FA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矩形: 圆角 40"/>
          <p:cNvSpPr/>
          <p:nvPr/>
        </p:nvSpPr>
        <p:spPr>
          <a:xfrm>
            <a:off x="3609975" y="324485"/>
            <a:ext cx="2246630" cy="2675890"/>
          </a:xfrm>
          <a:prstGeom prst="roundRect">
            <a:avLst>
              <a:gd name="adj" fmla="val 7576"/>
            </a:avLst>
          </a:prstGeom>
          <a:solidFill>
            <a:schemeClr val="bg1"/>
          </a:solidFill>
          <a:ln>
            <a:solidFill>
              <a:srgbClr val="FF62C5"/>
            </a:solidFill>
            <a:prstDash val="solid"/>
          </a:ln>
          <a:effectLst>
            <a:outerShdw blurRad="228600" dist="38100" dir="5400000" algn="t" rotWithShape="0">
              <a:srgbClr val="FF62C5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25" name="矩形: 圆角 40"/>
          <p:cNvSpPr/>
          <p:nvPr/>
        </p:nvSpPr>
        <p:spPr>
          <a:xfrm>
            <a:off x="9025890" y="324485"/>
            <a:ext cx="2246630" cy="2675890"/>
          </a:xfrm>
          <a:prstGeom prst="roundRect">
            <a:avLst>
              <a:gd name="adj" fmla="val 7576"/>
            </a:avLst>
          </a:prstGeom>
          <a:solidFill>
            <a:schemeClr val="bg1"/>
          </a:solidFill>
          <a:ln>
            <a:solidFill>
              <a:srgbClr val="FF62C5"/>
            </a:solidFill>
            <a:prstDash val="solid"/>
          </a:ln>
          <a:effectLst>
            <a:outerShdw blurRad="228600" dist="38100" dir="5400000" algn="t" rotWithShape="0">
              <a:srgbClr val="FF62C5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矩形: 圆角 39"/>
          <p:cNvSpPr/>
          <p:nvPr/>
        </p:nvSpPr>
        <p:spPr>
          <a:xfrm>
            <a:off x="6287135" y="324485"/>
            <a:ext cx="2247265" cy="2675890"/>
          </a:xfrm>
          <a:prstGeom prst="roundRect">
            <a:avLst>
              <a:gd name="adj" fmla="val 7576"/>
            </a:avLst>
          </a:prstGeom>
          <a:solidFill>
            <a:schemeClr val="bg1"/>
          </a:solidFill>
          <a:ln>
            <a:solidFill>
              <a:srgbClr val="00E8FA"/>
            </a:solidFill>
            <a:prstDash val="solid"/>
          </a:ln>
          <a:effectLst>
            <a:outerShdw blurRad="228600" dist="38100" dir="5400000" algn="t" rotWithShape="0">
              <a:srgbClr val="00E8FA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9" name="图片 7" descr="图片包含 徽标&#10;&#10;描述已自动生成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520" y="2333923"/>
            <a:ext cx="851112" cy="478750"/>
          </a:xfrm>
          <a:prstGeom prst="rect">
            <a:avLst/>
          </a:prstGeom>
        </p:spPr>
      </p:pic>
      <p:pic>
        <p:nvPicPr>
          <p:cNvPr id="33" name="图片 7" descr="图片包含 徽标&#10;&#10;描述已自动生成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045" y="2333923"/>
            <a:ext cx="851112" cy="478750"/>
          </a:xfrm>
          <a:prstGeom prst="rect">
            <a:avLst/>
          </a:prstGeom>
        </p:spPr>
      </p:pic>
      <p:pic>
        <p:nvPicPr>
          <p:cNvPr id="42" name="图片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27264" y="2333923"/>
            <a:ext cx="851112" cy="478750"/>
          </a:xfrm>
          <a:prstGeom prst="rect">
            <a:avLst/>
          </a:prstGeom>
        </p:spPr>
      </p:pic>
      <p:pic>
        <p:nvPicPr>
          <p:cNvPr id="44" name="图片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13989" y="2333923"/>
            <a:ext cx="851112" cy="47875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871220" y="1320165"/>
            <a:ext cx="2243455" cy="46037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Object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7" name="文本框 21"/>
          <p:cNvSpPr txBox="1"/>
          <p:nvPr/>
        </p:nvSpPr>
        <p:spPr>
          <a:xfrm>
            <a:off x="3602990" y="1400175"/>
            <a:ext cx="2243455" cy="460375"/>
          </a:xfrm>
          <a:prstGeom prst="rect">
            <a:avLst/>
          </a:prstGeom>
          <a:noFill/>
        </p:spPr>
        <p:txBody>
          <a:bodyPr vert="horz" wrap="square">
            <a:spAutoFit/>
          </a:bodyPr>
          <a:p>
            <a:pPr algn="ctr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Classes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8" name="文本框 21"/>
          <p:cNvSpPr txBox="1"/>
          <p:nvPr/>
        </p:nvSpPr>
        <p:spPr>
          <a:xfrm>
            <a:off x="6271895" y="1320165"/>
            <a:ext cx="2243455" cy="460375"/>
          </a:xfrm>
          <a:prstGeom prst="rect">
            <a:avLst/>
          </a:prstGeom>
          <a:noFill/>
        </p:spPr>
        <p:txBody>
          <a:bodyPr vert="horz" wrap="square">
            <a:spAutoFit/>
          </a:bodyPr>
          <a:p>
            <a:pPr algn="ctr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Encapsulation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9" name="文本框 21"/>
          <p:cNvSpPr txBox="1"/>
          <p:nvPr/>
        </p:nvSpPr>
        <p:spPr>
          <a:xfrm>
            <a:off x="9066530" y="1320165"/>
            <a:ext cx="2243455" cy="460375"/>
          </a:xfrm>
          <a:prstGeom prst="rect">
            <a:avLst/>
          </a:prstGeom>
          <a:noFill/>
        </p:spPr>
        <p:txBody>
          <a:bodyPr vert="horz" wrap="square">
            <a:spAutoFit/>
          </a:bodyPr>
          <a:p>
            <a:pPr algn="ctr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Inheritance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52" name="文本框 21"/>
          <p:cNvSpPr txBox="1"/>
          <p:nvPr/>
        </p:nvSpPr>
        <p:spPr>
          <a:xfrm>
            <a:off x="3529965" y="4242435"/>
            <a:ext cx="2243455" cy="460375"/>
          </a:xfrm>
          <a:prstGeom prst="rect">
            <a:avLst/>
          </a:prstGeom>
          <a:noFill/>
        </p:spPr>
        <p:txBody>
          <a:bodyPr vert="horz" wrap="square">
            <a:spAutoFit/>
          </a:bodyPr>
          <a:p>
            <a:pPr algn="ctr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Polymorphism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59" name="文本框 21"/>
          <p:cNvSpPr txBox="1"/>
          <p:nvPr/>
        </p:nvSpPr>
        <p:spPr>
          <a:xfrm>
            <a:off x="6301740" y="4258945"/>
            <a:ext cx="2243455" cy="460375"/>
          </a:xfrm>
          <a:prstGeom prst="rect">
            <a:avLst/>
          </a:prstGeom>
          <a:noFill/>
        </p:spPr>
        <p:txBody>
          <a:bodyPr vert="horz" wrap="square">
            <a:spAutoFit/>
          </a:bodyPr>
          <a:p>
            <a:pPr algn="ctr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Abstraction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4146999" y="-16327"/>
            <a:ext cx="7808941" cy="6858000"/>
            <a:chOff x="4146999" y="-16327"/>
            <a:chExt cx="7808941" cy="6858000"/>
          </a:xfrm>
        </p:grpSpPr>
        <p:pic>
          <p:nvPicPr>
            <p:cNvPr id="51" name="图片 50" descr="黑白色的鸡蛋&#10;&#10;中度可信度描述已自动生成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51" t="3508" r="28948" b="4562"/>
            <a:stretch>
              <a:fillRect/>
            </a:stretch>
          </p:blipFill>
          <p:spPr>
            <a:xfrm>
              <a:off x="4146999" y="2162394"/>
              <a:ext cx="4433803" cy="4367129"/>
            </a:xfrm>
            <a:prstGeom prst="rect">
              <a:avLst/>
            </a:prstGeom>
          </p:spPr>
        </p:pic>
        <p:pic>
          <p:nvPicPr>
            <p:cNvPr id="53" name="图片 52" descr="图片包含 游戏机, 食物, 灯光&#10;&#10;描述已自动生成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28" r="27631"/>
            <a:stretch>
              <a:fillRect/>
            </a:stretch>
          </p:blipFill>
          <p:spPr>
            <a:xfrm>
              <a:off x="5623318" y="-16327"/>
              <a:ext cx="6332622" cy="6858000"/>
            </a:xfrm>
            <a:prstGeom prst="rect">
              <a:avLst/>
            </a:prstGeom>
          </p:spPr>
        </p:pic>
        <p:pic>
          <p:nvPicPr>
            <p:cNvPr id="49" name="图片 48" descr="徽标&#10;&#10;低可信度描述已自动生成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88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11" t="6316" r="24902" b="10877"/>
            <a:stretch>
              <a:fillRect/>
            </a:stretch>
          </p:blipFill>
          <p:spPr>
            <a:xfrm>
              <a:off x="4812136" y="550646"/>
              <a:ext cx="5594686" cy="5678906"/>
            </a:xfrm>
            <a:prstGeom prst="rect">
              <a:avLst/>
            </a:prstGeom>
          </p:spPr>
        </p:pic>
      </p:grpSp>
      <p:cxnSp>
        <p:nvCxnSpPr>
          <p:cNvPr id="9" name="直接连接符 8"/>
          <p:cNvCxnSpPr/>
          <p:nvPr/>
        </p:nvCxnSpPr>
        <p:spPr>
          <a:xfrm>
            <a:off x="709864" y="1842162"/>
            <a:ext cx="770021" cy="0"/>
          </a:xfrm>
          <a:prstGeom prst="line">
            <a:avLst/>
          </a:prstGeom>
          <a:ln w="25400">
            <a:solidFill>
              <a:srgbClr val="FF62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683421" y="1576860"/>
            <a:ext cx="3534306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r>
              <a:rPr lang="en-US" altLang="zh-CN" sz="2800" dirty="0">
                <a:solidFill>
                  <a:srgbClr val="FF62C5"/>
                </a:solidFill>
              </a:rPr>
              <a:t>Object</a:t>
            </a:r>
            <a:endParaRPr lang="en-US" altLang="zh-CN" sz="2800" dirty="0">
              <a:solidFill>
                <a:srgbClr val="FF62C5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8530" y="2566035"/>
            <a:ext cx="7094220" cy="2621280"/>
          </a:xfrm>
          <a:prstGeom prst="rect">
            <a:avLst/>
          </a:prstGeom>
          <a:noFill/>
        </p:spPr>
        <p:txBody>
          <a:bodyPr vert="horz" wrap="square">
            <a:noAutofit/>
          </a:bodyPr>
          <a:lstStyle/>
          <a:p>
            <a:pPr marL="342900" indent="-342900" algn="just">
              <a:lnSpc>
                <a:spcPct val="120000"/>
              </a:lnSpc>
              <a:buFont typeface="Wingdings" panose="05000000000000000000" charset="0"/>
              <a:buChar char="v"/>
            </a:pPr>
            <a:r>
              <a:rPr lang="zh-CN" altLang="en-US" sz="2000" dirty="0">
                <a:latin typeface="+mj-lt"/>
              </a:rPr>
              <a:t>Object is an instance of a class.</a:t>
            </a:r>
            <a:endParaRPr lang="zh-CN" altLang="en-US" sz="2000" dirty="0">
              <a:latin typeface="+mj-lt"/>
            </a:endParaRPr>
          </a:p>
          <a:p>
            <a:pPr marL="342900" indent="-342900" algn="just">
              <a:lnSpc>
                <a:spcPct val="120000"/>
              </a:lnSpc>
              <a:buFont typeface="Wingdings" panose="05000000000000000000" charset="0"/>
              <a:buChar char="v"/>
            </a:pPr>
            <a:r>
              <a:rPr lang="zh-CN" altLang="en-US" sz="2000" dirty="0">
                <a:latin typeface="+mj-lt"/>
              </a:rPr>
              <a:t>Objects are basic run-time entities in object oriented programming.</a:t>
            </a:r>
            <a:endParaRPr lang="zh-CN" altLang="en-US" sz="2000" dirty="0">
              <a:latin typeface="+mj-lt"/>
            </a:endParaRPr>
          </a:p>
          <a:p>
            <a:pPr marL="342900" indent="-342900" algn="just">
              <a:lnSpc>
                <a:spcPct val="120000"/>
              </a:lnSpc>
              <a:buFont typeface="Wingdings" panose="05000000000000000000" charset="0"/>
              <a:buChar char="v"/>
            </a:pPr>
            <a:r>
              <a:rPr lang="zh-CN" altLang="en-US" sz="2000" dirty="0">
                <a:latin typeface="+mj-lt"/>
              </a:rPr>
              <a:t>Using objects we can access the member variable and member function of a class.</a:t>
            </a:r>
            <a:endParaRPr lang="zh-CN" altLang="en-US" sz="2000" dirty="0">
              <a:latin typeface="+mj-lt"/>
            </a:endParaRPr>
          </a:p>
          <a:p>
            <a:pPr marL="342900" indent="-342900" algn="just">
              <a:lnSpc>
                <a:spcPct val="120000"/>
              </a:lnSpc>
              <a:buFont typeface="Wingdings" panose="05000000000000000000" charset="0"/>
              <a:buChar char="v"/>
            </a:pPr>
            <a:r>
              <a:rPr lang="zh-CN" altLang="en-US" sz="2000" dirty="0">
                <a:latin typeface="+mj-lt"/>
              </a:rPr>
              <a:t> Object represent a person, place or any item that a program handles.</a:t>
            </a:r>
            <a:endParaRPr lang="zh-CN" altLang="en-US" sz="2000" dirty="0">
              <a:latin typeface="+mj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012045" y="0"/>
            <a:ext cx="2179955" cy="157670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5400">
                <a:ln>
                  <a:solidFill>
                    <a:srgbClr val="11112B"/>
                  </a:solidFill>
                </a:ln>
                <a:noFill/>
                <a:latin typeface="+mj-lt"/>
              </a:defRPr>
            </a:lvl1pPr>
          </a:lstStyle>
          <a:p>
            <a:pPr algn="ctr"/>
            <a:r>
              <a:rPr lang="en-US" altLang="zh-CN" sz="720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a typeface="+mj-ea"/>
              </a:rPr>
              <a:t>01</a:t>
            </a:r>
            <a:endParaRPr lang="zh-CN" altLang="en-US" sz="7200" dirty="0">
              <a:ln>
                <a:noFill/>
              </a:ln>
              <a:solidFill>
                <a:schemeClr val="bg2">
                  <a:lumMod val="10000"/>
                </a:schemeClr>
              </a:solidFill>
              <a:ea typeface="+mj-ea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7117800" y="871579"/>
            <a:ext cx="4388340" cy="4212774"/>
            <a:chOff x="4812136" y="-16327"/>
            <a:chExt cx="7143804" cy="6858000"/>
          </a:xfrm>
        </p:grpSpPr>
        <p:pic>
          <p:nvPicPr>
            <p:cNvPr id="15" name="图片 14" descr="图片包含 游戏机, 食物, 灯光&#10;&#10;描述已自动生成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28" r="27631"/>
            <a:stretch>
              <a:fillRect/>
            </a:stretch>
          </p:blipFill>
          <p:spPr>
            <a:xfrm>
              <a:off x="5623318" y="-16327"/>
              <a:ext cx="6332622" cy="6858000"/>
            </a:xfrm>
            <a:prstGeom prst="rect">
              <a:avLst/>
            </a:prstGeom>
          </p:spPr>
        </p:pic>
        <p:pic>
          <p:nvPicPr>
            <p:cNvPr id="16" name="图片 15" descr="徽标&#10;&#10;低可信度描述已自动生成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88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11" t="6316" r="24902" b="10877"/>
            <a:stretch>
              <a:fillRect/>
            </a:stretch>
          </p:blipFill>
          <p:spPr>
            <a:xfrm>
              <a:off x="4812136" y="550646"/>
              <a:ext cx="5594686" cy="5678906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1602392" y="872030"/>
            <a:ext cx="5766945" cy="64516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For Example</a:t>
            </a:r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10" name="图片 9" descr="图片包含 游戏机, 食物, 灯光&#10;&#10;描述已自动生成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8" t="41578" r="43198"/>
          <a:stretch>
            <a:fillRect/>
          </a:stretch>
        </p:blipFill>
        <p:spPr>
          <a:xfrm>
            <a:off x="9781458" y="0"/>
            <a:ext cx="2410542" cy="2177798"/>
          </a:xfrm>
          <a:custGeom>
            <a:avLst/>
            <a:gdLst>
              <a:gd name="connsiteX0" fmla="*/ 0 w 2410542"/>
              <a:gd name="connsiteY0" fmla="*/ 0 h 2177798"/>
              <a:gd name="connsiteX1" fmla="*/ 2410542 w 2410542"/>
              <a:gd name="connsiteY1" fmla="*/ 0 h 2177798"/>
              <a:gd name="connsiteX2" fmla="*/ 2410542 w 2410542"/>
              <a:gd name="connsiteY2" fmla="*/ 2177798 h 2177798"/>
              <a:gd name="connsiteX3" fmla="*/ 0 w 2410542"/>
              <a:gd name="connsiteY3" fmla="*/ 2177798 h 217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0542" h="2177798">
                <a:moveTo>
                  <a:pt x="0" y="0"/>
                </a:moveTo>
                <a:lnTo>
                  <a:pt x="2410542" y="0"/>
                </a:lnTo>
                <a:lnTo>
                  <a:pt x="2410542" y="2177798"/>
                </a:lnTo>
                <a:lnTo>
                  <a:pt x="0" y="2177798"/>
                </a:lnTo>
                <a:close/>
              </a:path>
            </a:pathLst>
          </a:custGeom>
        </p:spPr>
      </p:pic>
      <p:pic>
        <p:nvPicPr>
          <p:cNvPr id="8" name="图片 7" descr="黑白色的鸡蛋&#10;&#10;中度可信度描述已自动生成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1" t="64614" r="35967" b="4562"/>
          <a:stretch>
            <a:fillRect/>
          </a:stretch>
        </p:blipFill>
        <p:spPr>
          <a:xfrm>
            <a:off x="8703384" y="0"/>
            <a:ext cx="3841041" cy="1464271"/>
          </a:xfrm>
          <a:custGeom>
            <a:avLst/>
            <a:gdLst>
              <a:gd name="connsiteX0" fmla="*/ 0 w 3841041"/>
              <a:gd name="connsiteY0" fmla="*/ 0 h 1464271"/>
              <a:gd name="connsiteX1" fmla="*/ 3841041 w 3841041"/>
              <a:gd name="connsiteY1" fmla="*/ 0 h 1464271"/>
              <a:gd name="connsiteX2" fmla="*/ 3841041 w 3841041"/>
              <a:gd name="connsiteY2" fmla="*/ 1464271 h 1464271"/>
              <a:gd name="connsiteX3" fmla="*/ 0 w 3841041"/>
              <a:gd name="connsiteY3" fmla="*/ 1464271 h 146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1041" h="1464271">
                <a:moveTo>
                  <a:pt x="0" y="0"/>
                </a:moveTo>
                <a:lnTo>
                  <a:pt x="3841041" y="0"/>
                </a:lnTo>
                <a:lnTo>
                  <a:pt x="3841041" y="1464271"/>
                </a:lnTo>
                <a:lnTo>
                  <a:pt x="0" y="1464271"/>
                </a:lnTo>
                <a:close/>
              </a:path>
            </a:pathLst>
          </a:custGeom>
        </p:spPr>
      </p:pic>
      <p:sp>
        <p:nvSpPr>
          <p:cNvPr id="3" name="文本框 1"/>
          <p:cNvSpPr txBox="1"/>
          <p:nvPr/>
        </p:nvSpPr>
        <p:spPr>
          <a:xfrm>
            <a:off x="938530" y="1828165"/>
            <a:ext cx="7094220" cy="2621280"/>
          </a:xfrm>
          <a:prstGeom prst="rect">
            <a:avLst/>
          </a:prstGeom>
          <a:noFill/>
        </p:spPr>
        <p:txBody>
          <a:bodyPr vert="horz" wrap="square">
            <a:noAutofit/>
          </a:bodyPr>
          <a:p>
            <a:pPr marL="342900" indent="-342900" algn="just">
              <a:lnSpc>
                <a:spcPct val="120000"/>
              </a:lnSpc>
              <a:buFont typeface="Wingdings" panose="05000000000000000000" charset="0"/>
              <a:buChar char="v"/>
            </a:pPr>
            <a:r>
              <a:rPr lang="zh-CN" altLang="en-US" sz="2000" dirty="0">
                <a:latin typeface="+mj-lt"/>
              </a:rPr>
              <a:t>If the class is country then the objects can be India, China, Japan, U.S.A andso on.</a:t>
            </a:r>
            <a:endParaRPr lang="zh-CN" altLang="en-US" sz="2000" dirty="0">
              <a:latin typeface="+mj-lt"/>
            </a:endParaRPr>
          </a:p>
          <a:p>
            <a:pPr marL="342900" indent="-342900" algn="just">
              <a:lnSpc>
                <a:spcPct val="120000"/>
              </a:lnSpc>
              <a:buFont typeface="Wingdings" panose="05000000000000000000" charset="0"/>
              <a:buChar char="v"/>
            </a:pPr>
            <a:r>
              <a:rPr lang="zh-CN" altLang="en-US" sz="2000" dirty="0">
                <a:latin typeface="+mj-lt"/>
              </a:rPr>
              <a:t>A single class can create any number of objects.</a:t>
            </a:r>
            <a:endParaRPr lang="zh-CN" altLang="en-US" sz="2000" dirty="0">
              <a:latin typeface="+mj-lt"/>
            </a:endParaRPr>
          </a:p>
        </p:txBody>
      </p:sp>
      <p:sp>
        <p:nvSpPr>
          <p:cNvPr id="11" name="文本框 1"/>
          <p:cNvSpPr txBox="1"/>
          <p:nvPr/>
        </p:nvSpPr>
        <p:spPr>
          <a:xfrm>
            <a:off x="1602392" y="3539030"/>
            <a:ext cx="5766945" cy="645160"/>
          </a:xfrm>
          <a:prstGeom prst="rect">
            <a:avLst/>
          </a:prstGeom>
          <a:noFill/>
        </p:spPr>
        <p:txBody>
          <a:bodyPr vert="horz" wrap="square">
            <a:spAutoFit/>
          </a:bodyPr>
          <a:p>
            <a:pPr algn="ctr"/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Syntax</a:t>
            </a:r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8" name="文本框 1"/>
          <p:cNvSpPr txBox="1"/>
          <p:nvPr/>
        </p:nvSpPr>
        <p:spPr>
          <a:xfrm>
            <a:off x="913130" y="4184015"/>
            <a:ext cx="7094220" cy="771525"/>
          </a:xfrm>
          <a:prstGeom prst="rect">
            <a:avLst/>
          </a:prstGeom>
          <a:noFill/>
        </p:spPr>
        <p:txBody>
          <a:bodyPr vert="horz" wrap="square">
            <a:noAutofit/>
          </a:bodyPr>
          <a:p>
            <a:pPr marL="1828800" lvl="4" indent="457200" algn="just">
              <a:lnSpc>
                <a:spcPct val="120000"/>
              </a:lnSpc>
              <a:buFont typeface="Wingdings" panose="05000000000000000000" charset="0"/>
              <a:buNone/>
            </a:pPr>
            <a:r>
              <a:rPr lang="zh-CN" altLang="en-US" sz="2000" dirty="0">
                <a:latin typeface="+mj-lt"/>
              </a:rPr>
              <a:t>Class Name Object_Nam</a:t>
            </a:r>
            <a:r>
              <a:rPr lang="en-US" altLang="zh-CN" sz="2000" dirty="0">
                <a:latin typeface="+mj-lt"/>
              </a:rPr>
              <a:t>e</a:t>
            </a:r>
            <a:endParaRPr lang="en-US" altLang="zh-CN" sz="2000" dirty="0">
              <a:latin typeface="+mj-lt"/>
            </a:endParaRPr>
          </a:p>
        </p:txBody>
      </p:sp>
      <p:cxnSp>
        <p:nvCxnSpPr>
          <p:cNvPr id="26" name="直接连接符 8"/>
          <p:cNvCxnSpPr/>
          <p:nvPr/>
        </p:nvCxnSpPr>
        <p:spPr>
          <a:xfrm>
            <a:off x="4074729" y="1517042"/>
            <a:ext cx="770021" cy="0"/>
          </a:xfrm>
          <a:prstGeom prst="line">
            <a:avLst/>
          </a:prstGeom>
          <a:ln w="25400">
            <a:solidFill>
              <a:srgbClr val="FF62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8"/>
          <p:cNvCxnSpPr/>
          <p:nvPr/>
        </p:nvCxnSpPr>
        <p:spPr>
          <a:xfrm>
            <a:off x="4188394" y="4184042"/>
            <a:ext cx="770021" cy="0"/>
          </a:xfrm>
          <a:prstGeom prst="line">
            <a:avLst/>
          </a:prstGeom>
          <a:ln w="25400">
            <a:solidFill>
              <a:srgbClr val="FF62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17"/>
          <p:cNvGrpSpPr/>
          <p:nvPr/>
        </p:nvGrpSpPr>
        <p:grpSpPr>
          <a:xfrm>
            <a:off x="4146999" y="-16327"/>
            <a:ext cx="7808941" cy="6858000"/>
            <a:chOff x="4146999" y="-16327"/>
            <a:chExt cx="7808941" cy="6858000"/>
          </a:xfrm>
        </p:grpSpPr>
        <p:pic>
          <p:nvPicPr>
            <p:cNvPr id="51" name="图片 50" descr="黑白色的鸡蛋&#10;&#10;中度可信度描述已自动生成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51" t="3508" r="28948" b="4562"/>
            <a:stretch>
              <a:fillRect/>
            </a:stretch>
          </p:blipFill>
          <p:spPr>
            <a:xfrm>
              <a:off x="4146999" y="2162394"/>
              <a:ext cx="4433803" cy="4367129"/>
            </a:xfrm>
            <a:prstGeom prst="rect">
              <a:avLst/>
            </a:prstGeom>
          </p:spPr>
        </p:pic>
        <p:pic>
          <p:nvPicPr>
            <p:cNvPr id="53" name="图片 52" descr="图片包含 游戏机, 食物, 灯光&#10;&#10;描述已自动生成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28" r="27631"/>
            <a:stretch>
              <a:fillRect/>
            </a:stretch>
          </p:blipFill>
          <p:spPr>
            <a:xfrm>
              <a:off x="5623318" y="-16327"/>
              <a:ext cx="6332622" cy="6858000"/>
            </a:xfrm>
            <a:prstGeom prst="rect">
              <a:avLst/>
            </a:prstGeom>
          </p:spPr>
        </p:pic>
        <p:pic>
          <p:nvPicPr>
            <p:cNvPr id="49" name="图片 48" descr="徽标&#10;&#10;低可信度描述已自动生成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88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11" t="6316" r="24902" b="10877"/>
            <a:stretch>
              <a:fillRect/>
            </a:stretch>
          </p:blipFill>
          <p:spPr>
            <a:xfrm>
              <a:off x="4812136" y="550646"/>
              <a:ext cx="5594686" cy="5678906"/>
            </a:xfrm>
            <a:prstGeom prst="rect">
              <a:avLst/>
            </a:prstGeom>
          </p:spPr>
        </p:pic>
      </p:grpSp>
      <p:cxnSp>
        <p:nvCxnSpPr>
          <p:cNvPr id="9" name="直接连接符 8"/>
          <p:cNvCxnSpPr/>
          <p:nvPr/>
        </p:nvCxnSpPr>
        <p:spPr>
          <a:xfrm>
            <a:off x="709864" y="1842162"/>
            <a:ext cx="770021" cy="0"/>
          </a:xfrm>
          <a:prstGeom prst="line">
            <a:avLst/>
          </a:prstGeom>
          <a:ln w="25400">
            <a:solidFill>
              <a:srgbClr val="FF62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10"/>
          <p:cNvSpPr txBox="1"/>
          <p:nvPr/>
        </p:nvSpPr>
        <p:spPr>
          <a:xfrm>
            <a:off x="1683421" y="1576860"/>
            <a:ext cx="3534306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r>
              <a:rPr lang="en-US" altLang="zh-CN" sz="2800" dirty="0">
                <a:solidFill>
                  <a:srgbClr val="FF62C5"/>
                </a:solidFill>
              </a:rPr>
              <a:t>Class</a:t>
            </a:r>
            <a:endParaRPr lang="en-US" altLang="zh-CN" sz="2800" dirty="0">
              <a:solidFill>
                <a:srgbClr val="FF62C5"/>
              </a:solidFill>
            </a:endParaRPr>
          </a:p>
        </p:txBody>
      </p:sp>
      <p:sp>
        <p:nvSpPr>
          <p:cNvPr id="6" name="文本框 1"/>
          <p:cNvSpPr txBox="1"/>
          <p:nvPr/>
        </p:nvSpPr>
        <p:spPr>
          <a:xfrm>
            <a:off x="938530" y="2566035"/>
            <a:ext cx="7094220" cy="2621280"/>
          </a:xfrm>
          <a:prstGeom prst="rect">
            <a:avLst/>
          </a:prstGeom>
          <a:noFill/>
        </p:spPr>
        <p:txBody>
          <a:bodyPr vert="horz" wrap="square">
            <a:noAutofit/>
          </a:bodyPr>
          <a:lstStyle/>
          <a:p>
            <a:pPr marL="342900" indent="-342900" algn="just">
              <a:lnSpc>
                <a:spcPct val="120000"/>
              </a:lnSpc>
              <a:buFont typeface="Wingdings" panose="05000000000000000000" charset="0"/>
              <a:buChar char="v"/>
            </a:pPr>
            <a:r>
              <a:rPr lang="zh-CN" altLang="en-US" sz="2000" dirty="0">
                <a:latin typeface="+mj-lt"/>
              </a:rPr>
              <a:t>A class can be defined as an entity in which data and functions are put together.</a:t>
            </a:r>
            <a:endParaRPr lang="zh-CN" altLang="en-US" sz="2000" dirty="0">
              <a:latin typeface="+mj-lt"/>
            </a:endParaRPr>
          </a:p>
          <a:p>
            <a:pPr marL="342900" indent="-342900" algn="just">
              <a:lnSpc>
                <a:spcPct val="120000"/>
              </a:lnSpc>
              <a:buFont typeface="Wingdings" panose="05000000000000000000" charset="0"/>
              <a:buChar char="v"/>
            </a:pPr>
            <a:r>
              <a:rPr lang="zh-CN" altLang="en-US" sz="2000" dirty="0">
                <a:latin typeface="+mj-lt"/>
              </a:rPr>
              <a:t>A class is a blueprint for the object. Before we create an object, we first need to define the class.</a:t>
            </a:r>
            <a:endParaRPr lang="zh-CN" altLang="en-US" sz="2000" dirty="0">
              <a:latin typeface="+mj-lt"/>
            </a:endParaRPr>
          </a:p>
        </p:txBody>
      </p:sp>
      <p:sp>
        <p:nvSpPr>
          <p:cNvPr id="7" name="文本框 9"/>
          <p:cNvSpPr txBox="1"/>
          <p:nvPr/>
        </p:nvSpPr>
        <p:spPr>
          <a:xfrm>
            <a:off x="10012045" y="0"/>
            <a:ext cx="2179955" cy="157670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5400">
                <a:ln>
                  <a:solidFill>
                    <a:srgbClr val="11112B"/>
                  </a:solidFill>
                </a:ln>
                <a:noFill/>
                <a:latin typeface="+mj-lt"/>
              </a:defRPr>
            </a:lvl1pPr>
          </a:lstStyle>
          <a:p>
            <a:pPr algn="ctr"/>
            <a:r>
              <a:rPr lang="en-US" altLang="zh-CN" sz="720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a typeface="+mj-ea"/>
              </a:rPr>
              <a:t>02</a:t>
            </a:r>
            <a:endParaRPr lang="zh-CN" altLang="en-US" sz="7200" dirty="0">
              <a:ln>
                <a:noFill/>
              </a:ln>
              <a:solidFill>
                <a:schemeClr val="bg2">
                  <a:lumMod val="10000"/>
                </a:schemeClr>
              </a:solidFill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7" name="组合 16"/>
          <p:cNvGrpSpPr/>
          <p:nvPr/>
        </p:nvGrpSpPr>
        <p:grpSpPr>
          <a:xfrm>
            <a:off x="7117800" y="871579"/>
            <a:ext cx="4388340" cy="4212774"/>
            <a:chOff x="4812136" y="-16327"/>
            <a:chExt cx="7143804" cy="6858000"/>
          </a:xfrm>
        </p:grpSpPr>
        <p:pic>
          <p:nvPicPr>
            <p:cNvPr id="15" name="图片 14" descr="图片包含 游戏机, 食物, 灯光&#10;&#10;描述已自动生成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28" r="27631"/>
            <a:stretch>
              <a:fillRect/>
            </a:stretch>
          </p:blipFill>
          <p:spPr>
            <a:xfrm>
              <a:off x="5623318" y="-16327"/>
              <a:ext cx="6332622" cy="6858000"/>
            </a:xfrm>
            <a:prstGeom prst="rect">
              <a:avLst/>
            </a:prstGeom>
          </p:spPr>
        </p:pic>
        <p:pic>
          <p:nvPicPr>
            <p:cNvPr id="16" name="图片 15" descr="徽标&#10;&#10;低可信度描述已自动生成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88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11" t="6316" r="24902" b="10877"/>
            <a:stretch>
              <a:fillRect/>
            </a:stretch>
          </p:blipFill>
          <p:spPr>
            <a:xfrm>
              <a:off x="4812136" y="550646"/>
              <a:ext cx="5594686" cy="5678906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1054387" y="409750"/>
            <a:ext cx="5766945" cy="645160"/>
          </a:xfrm>
          <a:prstGeom prst="rect">
            <a:avLst/>
          </a:prstGeom>
          <a:noFill/>
        </p:spPr>
        <p:txBody>
          <a:bodyPr vert="horz" wrap="square">
            <a:spAutoFit/>
          </a:bodyPr>
          <a:p>
            <a:pPr algn="l"/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Syntax</a:t>
            </a:r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10" name="图片 9" descr="图片包含 游戏机, 食物, 灯光&#10;&#10;描述已自动生成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8" t="41578" r="43198"/>
          <a:stretch>
            <a:fillRect/>
          </a:stretch>
        </p:blipFill>
        <p:spPr>
          <a:xfrm>
            <a:off x="9781458" y="0"/>
            <a:ext cx="2410542" cy="2177798"/>
          </a:xfrm>
          <a:custGeom>
            <a:avLst/>
            <a:gdLst>
              <a:gd name="connsiteX0" fmla="*/ 0 w 2410542"/>
              <a:gd name="connsiteY0" fmla="*/ 0 h 2177798"/>
              <a:gd name="connsiteX1" fmla="*/ 2410542 w 2410542"/>
              <a:gd name="connsiteY1" fmla="*/ 0 h 2177798"/>
              <a:gd name="connsiteX2" fmla="*/ 2410542 w 2410542"/>
              <a:gd name="connsiteY2" fmla="*/ 2177798 h 2177798"/>
              <a:gd name="connsiteX3" fmla="*/ 0 w 2410542"/>
              <a:gd name="connsiteY3" fmla="*/ 2177798 h 217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0542" h="2177798">
                <a:moveTo>
                  <a:pt x="0" y="0"/>
                </a:moveTo>
                <a:lnTo>
                  <a:pt x="2410542" y="0"/>
                </a:lnTo>
                <a:lnTo>
                  <a:pt x="2410542" y="2177798"/>
                </a:lnTo>
                <a:lnTo>
                  <a:pt x="0" y="2177798"/>
                </a:lnTo>
                <a:close/>
              </a:path>
            </a:pathLst>
          </a:custGeom>
        </p:spPr>
      </p:pic>
      <p:pic>
        <p:nvPicPr>
          <p:cNvPr id="8" name="图片 7" descr="黑白色的鸡蛋&#10;&#10;中度可信度描述已自动生成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1" t="64614" r="35967" b="4562"/>
          <a:stretch>
            <a:fillRect/>
          </a:stretch>
        </p:blipFill>
        <p:spPr>
          <a:xfrm>
            <a:off x="8703384" y="0"/>
            <a:ext cx="3841041" cy="1464271"/>
          </a:xfrm>
          <a:custGeom>
            <a:avLst/>
            <a:gdLst>
              <a:gd name="connsiteX0" fmla="*/ 0 w 3841041"/>
              <a:gd name="connsiteY0" fmla="*/ 0 h 1464271"/>
              <a:gd name="connsiteX1" fmla="*/ 3841041 w 3841041"/>
              <a:gd name="connsiteY1" fmla="*/ 0 h 1464271"/>
              <a:gd name="connsiteX2" fmla="*/ 3841041 w 3841041"/>
              <a:gd name="connsiteY2" fmla="*/ 1464271 h 1464271"/>
              <a:gd name="connsiteX3" fmla="*/ 0 w 3841041"/>
              <a:gd name="connsiteY3" fmla="*/ 1464271 h 146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1041" h="1464271">
                <a:moveTo>
                  <a:pt x="0" y="0"/>
                </a:moveTo>
                <a:lnTo>
                  <a:pt x="3841041" y="0"/>
                </a:lnTo>
                <a:lnTo>
                  <a:pt x="3841041" y="1464271"/>
                </a:lnTo>
                <a:lnTo>
                  <a:pt x="0" y="1464271"/>
                </a:lnTo>
                <a:close/>
              </a:path>
            </a:pathLst>
          </a:custGeom>
        </p:spPr>
      </p:pic>
      <p:sp>
        <p:nvSpPr>
          <p:cNvPr id="3" name="文本框 1"/>
          <p:cNvSpPr txBox="1"/>
          <p:nvPr/>
        </p:nvSpPr>
        <p:spPr>
          <a:xfrm>
            <a:off x="913130" y="1219835"/>
            <a:ext cx="7094220" cy="2621280"/>
          </a:xfrm>
          <a:prstGeom prst="rect">
            <a:avLst/>
          </a:prstGeom>
          <a:noFill/>
        </p:spPr>
        <p:txBody>
          <a:bodyPr vert="horz" wrap="square">
            <a:noAutofit/>
          </a:bodyPr>
          <a:p>
            <a:pPr indent="457200" algn="just">
              <a:lnSpc>
                <a:spcPct val="120000"/>
              </a:lnSpc>
              <a:buFont typeface="Wingdings" panose="05000000000000000000" charset="0"/>
              <a:buNone/>
            </a:pPr>
            <a:r>
              <a:rPr lang="zh-CN" altLang="en-US" sz="2000" dirty="0">
                <a:latin typeface="+mj-lt"/>
              </a:rPr>
              <a:t>class ClassName {</a:t>
            </a:r>
            <a:endParaRPr lang="zh-CN" altLang="en-US" sz="2000" dirty="0">
              <a:latin typeface="+mj-lt"/>
            </a:endParaRPr>
          </a:p>
          <a:p>
            <a:pPr indent="457200" algn="just">
              <a:lnSpc>
                <a:spcPct val="120000"/>
              </a:lnSpc>
              <a:buFont typeface="Wingdings" panose="05000000000000000000" charset="0"/>
              <a:buNone/>
            </a:pPr>
            <a:r>
              <a:rPr lang="zh-CN" altLang="en-US" sz="2000" dirty="0">
                <a:latin typeface="+mj-lt"/>
              </a:rPr>
              <a:t>  // fields</a:t>
            </a:r>
            <a:endParaRPr lang="zh-CN" altLang="en-US" sz="2000" dirty="0">
              <a:latin typeface="+mj-lt"/>
            </a:endParaRPr>
          </a:p>
          <a:p>
            <a:pPr indent="457200" algn="just">
              <a:lnSpc>
                <a:spcPct val="120000"/>
              </a:lnSpc>
              <a:buFont typeface="Wingdings" panose="05000000000000000000" charset="0"/>
              <a:buNone/>
            </a:pPr>
            <a:r>
              <a:rPr lang="zh-CN" altLang="en-US" sz="2000" dirty="0">
                <a:latin typeface="+mj-lt"/>
              </a:rPr>
              <a:t>  // methods</a:t>
            </a:r>
            <a:endParaRPr lang="zh-CN" altLang="en-US" sz="2000" dirty="0">
              <a:latin typeface="+mj-lt"/>
            </a:endParaRPr>
          </a:p>
          <a:p>
            <a:pPr indent="457200" algn="just">
              <a:lnSpc>
                <a:spcPct val="120000"/>
              </a:lnSpc>
              <a:buFont typeface="Wingdings" panose="05000000000000000000" charset="0"/>
              <a:buNone/>
            </a:pPr>
            <a:r>
              <a:rPr lang="zh-CN" altLang="en-US" sz="2000" dirty="0">
                <a:latin typeface="+mj-lt"/>
              </a:rPr>
              <a:t>}</a:t>
            </a:r>
            <a:endParaRPr lang="zh-CN" altLang="en-US" sz="2000" dirty="0">
              <a:latin typeface="+mj-lt"/>
            </a:endParaRPr>
          </a:p>
        </p:txBody>
      </p:sp>
      <p:sp>
        <p:nvSpPr>
          <p:cNvPr id="11" name="文本框 1"/>
          <p:cNvSpPr txBox="1"/>
          <p:nvPr/>
        </p:nvSpPr>
        <p:spPr>
          <a:xfrm>
            <a:off x="913417" y="2893870"/>
            <a:ext cx="5766945" cy="645160"/>
          </a:xfrm>
          <a:prstGeom prst="rect">
            <a:avLst/>
          </a:prstGeom>
          <a:noFill/>
        </p:spPr>
        <p:txBody>
          <a:bodyPr vert="horz" wrap="square">
            <a:spAutoFit/>
          </a:bodyPr>
          <a:p>
            <a:pPr algn="l"/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Example</a:t>
            </a:r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8" name="文本框 1"/>
          <p:cNvSpPr txBox="1"/>
          <p:nvPr/>
        </p:nvSpPr>
        <p:spPr>
          <a:xfrm>
            <a:off x="249555" y="3538855"/>
            <a:ext cx="9328150" cy="771525"/>
          </a:xfrm>
          <a:prstGeom prst="rect">
            <a:avLst/>
          </a:prstGeom>
          <a:noFill/>
        </p:spPr>
        <p:txBody>
          <a:bodyPr vert="horz" wrap="square">
            <a:noAutofit/>
          </a:bodyPr>
          <a:p>
            <a:pPr marL="1828800" lvl="4" indent="457200" algn="just">
              <a:lnSpc>
                <a:spcPct val="120000"/>
              </a:lnSpc>
              <a:buFont typeface="Wingdings" panose="05000000000000000000" charset="0"/>
              <a:buNone/>
            </a:pPr>
            <a:r>
              <a:rPr lang="en-US" altLang="zh-CN" sz="2000" dirty="0">
                <a:latin typeface="+mj-lt"/>
              </a:rPr>
              <a:t>class Bicycle {</a:t>
            </a:r>
            <a:endParaRPr lang="en-US" altLang="zh-CN" sz="2000" dirty="0">
              <a:latin typeface="+mj-lt"/>
            </a:endParaRPr>
          </a:p>
          <a:p>
            <a:pPr marL="1828800" lvl="4" indent="457200" algn="just">
              <a:lnSpc>
                <a:spcPct val="120000"/>
              </a:lnSpc>
              <a:buFont typeface="Wingdings" panose="05000000000000000000" charset="0"/>
              <a:buNone/>
            </a:pPr>
            <a:r>
              <a:rPr lang="en-US" altLang="zh-CN" sz="2000" dirty="0">
                <a:latin typeface="+mj-lt"/>
              </a:rPr>
              <a:t>  private int gear = 5;</a:t>
            </a:r>
            <a:endParaRPr lang="en-US" altLang="zh-CN" sz="2000" dirty="0">
              <a:latin typeface="+mj-lt"/>
            </a:endParaRPr>
          </a:p>
          <a:p>
            <a:pPr marL="1828800" lvl="4" indent="457200" algn="just">
              <a:lnSpc>
                <a:spcPct val="120000"/>
              </a:lnSpc>
              <a:buFont typeface="Wingdings" panose="05000000000000000000" charset="0"/>
              <a:buNone/>
            </a:pPr>
            <a:r>
              <a:rPr lang="en-US" altLang="zh-CN" sz="2000" dirty="0">
                <a:latin typeface="+mj-lt"/>
              </a:rPr>
              <a:t>public void braking() </a:t>
            </a:r>
            <a:endParaRPr lang="en-US" altLang="zh-CN" sz="2000" dirty="0">
              <a:latin typeface="+mj-lt"/>
            </a:endParaRPr>
          </a:p>
          <a:p>
            <a:pPr marL="1828800" lvl="4" indent="457200" algn="just">
              <a:lnSpc>
                <a:spcPct val="120000"/>
              </a:lnSpc>
              <a:buFont typeface="Wingdings" panose="05000000000000000000" charset="0"/>
              <a:buNone/>
            </a:pPr>
            <a:r>
              <a:rPr lang="en-US" altLang="zh-CN" sz="2000" dirty="0">
                <a:latin typeface="+mj-lt"/>
              </a:rPr>
              <a:t>{</a:t>
            </a:r>
            <a:endParaRPr lang="en-US" altLang="zh-CN" sz="2000" dirty="0">
              <a:latin typeface="+mj-lt"/>
            </a:endParaRPr>
          </a:p>
          <a:p>
            <a:pPr marL="1828800" lvl="4" indent="457200" algn="just">
              <a:lnSpc>
                <a:spcPct val="120000"/>
              </a:lnSpc>
              <a:buFont typeface="Wingdings" panose="05000000000000000000" charset="0"/>
              <a:buNone/>
            </a:pPr>
            <a:r>
              <a:rPr lang="en-US" altLang="zh-CN" sz="2000" dirty="0">
                <a:latin typeface="+mj-lt"/>
              </a:rPr>
              <a:t>System.out.println("Working of Braking")  }</a:t>
            </a:r>
            <a:endParaRPr lang="en-US" altLang="zh-CN" sz="2000" dirty="0">
              <a:latin typeface="+mj-lt"/>
            </a:endParaRPr>
          </a:p>
          <a:p>
            <a:pPr marL="1828800" lvl="4" indent="457200" algn="just">
              <a:lnSpc>
                <a:spcPct val="120000"/>
              </a:lnSpc>
              <a:buFont typeface="Wingdings" panose="05000000000000000000" charset="0"/>
              <a:buNone/>
            </a:pPr>
            <a:r>
              <a:rPr lang="en-US" altLang="zh-CN" sz="2000" dirty="0">
                <a:latin typeface="+mj-lt"/>
              </a:rPr>
              <a:t>}</a:t>
            </a:r>
            <a:endParaRPr lang="en-US" altLang="zh-CN" sz="2000" dirty="0">
              <a:latin typeface="+mj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388044" y="1054762"/>
            <a:ext cx="770021" cy="0"/>
          </a:xfrm>
          <a:prstGeom prst="line">
            <a:avLst/>
          </a:prstGeom>
          <a:ln w="25400">
            <a:solidFill>
              <a:srgbClr val="FF62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8"/>
          <p:cNvCxnSpPr/>
          <p:nvPr/>
        </p:nvCxnSpPr>
        <p:spPr>
          <a:xfrm>
            <a:off x="1388044" y="3538882"/>
            <a:ext cx="770021" cy="0"/>
          </a:xfrm>
          <a:prstGeom prst="line">
            <a:avLst/>
          </a:prstGeom>
          <a:ln w="25400">
            <a:solidFill>
              <a:srgbClr val="FF62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17"/>
          <p:cNvGrpSpPr/>
          <p:nvPr/>
        </p:nvGrpSpPr>
        <p:grpSpPr>
          <a:xfrm>
            <a:off x="4146999" y="-16327"/>
            <a:ext cx="7808941" cy="6858000"/>
            <a:chOff x="4146999" y="-16327"/>
            <a:chExt cx="7808941" cy="6858000"/>
          </a:xfrm>
        </p:grpSpPr>
        <p:pic>
          <p:nvPicPr>
            <p:cNvPr id="51" name="图片 50" descr="黑白色的鸡蛋&#10;&#10;中度可信度描述已自动生成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51" t="3508" r="28948" b="4562"/>
            <a:stretch>
              <a:fillRect/>
            </a:stretch>
          </p:blipFill>
          <p:spPr>
            <a:xfrm>
              <a:off x="4146999" y="2162394"/>
              <a:ext cx="4433803" cy="4367129"/>
            </a:xfrm>
            <a:prstGeom prst="rect">
              <a:avLst/>
            </a:prstGeom>
          </p:spPr>
        </p:pic>
        <p:pic>
          <p:nvPicPr>
            <p:cNvPr id="53" name="图片 52" descr="图片包含 游戏机, 食物, 灯光&#10;&#10;描述已自动生成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28" r="27631"/>
            <a:stretch>
              <a:fillRect/>
            </a:stretch>
          </p:blipFill>
          <p:spPr>
            <a:xfrm>
              <a:off x="5623318" y="-16327"/>
              <a:ext cx="6332622" cy="6858000"/>
            </a:xfrm>
            <a:prstGeom prst="rect">
              <a:avLst/>
            </a:prstGeom>
          </p:spPr>
        </p:pic>
        <p:pic>
          <p:nvPicPr>
            <p:cNvPr id="49" name="图片 48" descr="徽标&#10;&#10;低可信度描述已自动生成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88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11" t="6316" r="24902" b="10877"/>
            <a:stretch>
              <a:fillRect/>
            </a:stretch>
          </p:blipFill>
          <p:spPr>
            <a:xfrm>
              <a:off x="4812136" y="550646"/>
              <a:ext cx="5594686" cy="5678906"/>
            </a:xfrm>
            <a:prstGeom prst="rect">
              <a:avLst/>
            </a:prstGeom>
          </p:spPr>
        </p:pic>
      </p:grpSp>
      <p:cxnSp>
        <p:nvCxnSpPr>
          <p:cNvPr id="9" name="直接连接符 8"/>
          <p:cNvCxnSpPr/>
          <p:nvPr/>
        </p:nvCxnSpPr>
        <p:spPr>
          <a:xfrm>
            <a:off x="709864" y="1842162"/>
            <a:ext cx="770021" cy="0"/>
          </a:xfrm>
          <a:prstGeom prst="line">
            <a:avLst/>
          </a:prstGeom>
          <a:ln w="25400">
            <a:solidFill>
              <a:srgbClr val="FF62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10"/>
          <p:cNvSpPr txBox="1"/>
          <p:nvPr/>
        </p:nvSpPr>
        <p:spPr>
          <a:xfrm>
            <a:off x="1683421" y="1576860"/>
            <a:ext cx="3534306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r>
              <a:rPr lang="en-US" altLang="zh-CN" sz="2800" dirty="0">
                <a:solidFill>
                  <a:srgbClr val="FF62C5"/>
                </a:solidFill>
              </a:rPr>
              <a:t>Encapsulation</a:t>
            </a:r>
            <a:endParaRPr lang="en-US" altLang="zh-CN" sz="2800" dirty="0">
              <a:solidFill>
                <a:srgbClr val="FF62C5"/>
              </a:solidFill>
            </a:endParaRPr>
          </a:p>
        </p:txBody>
      </p:sp>
      <p:sp>
        <p:nvSpPr>
          <p:cNvPr id="6" name="文本框 1"/>
          <p:cNvSpPr txBox="1"/>
          <p:nvPr/>
        </p:nvSpPr>
        <p:spPr>
          <a:xfrm>
            <a:off x="938530" y="2566035"/>
            <a:ext cx="7094220" cy="2621280"/>
          </a:xfrm>
          <a:prstGeom prst="rect">
            <a:avLst/>
          </a:prstGeom>
          <a:noFill/>
        </p:spPr>
        <p:txBody>
          <a:bodyPr vert="horz" wrap="square">
            <a:noAutofit/>
          </a:bodyPr>
          <a:lstStyle/>
          <a:p>
            <a:pPr indent="0" algn="just">
              <a:lnSpc>
                <a:spcPct val="120000"/>
              </a:lnSpc>
              <a:buFont typeface="Wingdings" panose="05000000000000000000" charset="0"/>
              <a:buNone/>
            </a:pPr>
            <a:endParaRPr lang="zh-CN" altLang="en-US" sz="2000" dirty="0">
              <a:latin typeface="+mj-lt"/>
            </a:endParaRPr>
          </a:p>
          <a:p>
            <a:pPr marL="342900" indent="-342900" algn="just">
              <a:lnSpc>
                <a:spcPct val="120000"/>
              </a:lnSpc>
              <a:buFont typeface="Wingdings" panose="05000000000000000000" charset="0"/>
              <a:buChar char="v"/>
            </a:pPr>
            <a:r>
              <a:rPr lang="zh-CN" altLang="en-US" sz="2000" dirty="0">
                <a:latin typeface="+mj-lt"/>
                <a:sym typeface="+mn-ea"/>
              </a:rPr>
              <a:t>Definition: Encapsulation means binding of data and method together in a single entity called class.</a:t>
            </a:r>
            <a:endParaRPr lang="zh-CN" altLang="en-US" sz="2000" dirty="0">
              <a:latin typeface="+mj-lt"/>
              <a:sym typeface="+mn-ea"/>
            </a:endParaRPr>
          </a:p>
          <a:p>
            <a:pPr marL="342900" indent="-342900" algn="just">
              <a:lnSpc>
                <a:spcPct val="120000"/>
              </a:lnSpc>
              <a:buFont typeface="Wingdings" panose="05000000000000000000" charset="0"/>
              <a:buChar char="v"/>
            </a:pPr>
            <a:r>
              <a:rPr lang="zh-CN" altLang="en-US" sz="2000" dirty="0">
                <a:latin typeface="+mj-lt"/>
              </a:rPr>
              <a:t>Encapsulation is for the detailed implementation of a component which can be hidden from rest of the system.</a:t>
            </a:r>
            <a:endParaRPr lang="zh-CN" altLang="en-US" sz="2000" dirty="0">
              <a:latin typeface="+mj-lt"/>
            </a:endParaRPr>
          </a:p>
          <a:p>
            <a:pPr marL="342900" indent="-342900" algn="just">
              <a:lnSpc>
                <a:spcPct val="120000"/>
              </a:lnSpc>
              <a:buFont typeface="Wingdings" panose="05000000000000000000" charset="0"/>
              <a:buChar char="v"/>
            </a:pPr>
            <a:r>
              <a:rPr lang="zh-CN" altLang="en-US" sz="2000" dirty="0">
                <a:latin typeface="+mj-lt"/>
              </a:rPr>
              <a:t>The data inside that class is accessible by the function in the same class. It is normally not accessible from the outside of the component.</a:t>
            </a:r>
            <a:endParaRPr lang="zh-CN" altLang="en-US" sz="2000" dirty="0">
              <a:latin typeface="+mj-lt"/>
            </a:endParaRPr>
          </a:p>
          <a:p>
            <a:pPr marL="342900" indent="-342900" algn="just">
              <a:lnSpc>
                <a:spcPct val="120000"/>
              </a:lnSpc>
              <a:buFont typeface="Wingdings" panose="05000000000000000000" charset="0"/>
              <a:buChar char="v"/>
            </a:pPr>
            <a:endParaRPr lang="zh-CN" altLang="en-US" sz="2000" dirty="0">
              <a:latin typeface="+mj-lt"/>
            </a:endParaRPr>
          </a:p>
        </p:txBody>
      </p:sp>
      <p:sp>
        <p:nvSpPr>
          <p:cNvPr id="7" name="文本框 9"/>
          <p:cNvSpPr txBox="1"/>
          <p:nvPr/>
        </p:nvSpPr>
        <p:spPr>
          <a:xfrm>
            <a:off x="10012045" y="0"/>
            <a:ext cx="2179955" cy="157670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5400">
                <a:ln>
                  <a:solidFill>
                    <a:srgbClr val="11112B"/>
                  </a:solidFill>
                </a:ln>
                <a:noFill/>
                <a:latin typeface="+mj-lt"/>
              </a:defRPr>
            </a:lvl1pPr>
          </a:lstStyle>
          <a:p>
            <a:pPr algn="ctr"/>
            <a:r>
              <a:rPr lang="en-US" altLang="zh-CN" sz="720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a typeface="+mj-ea"/>
              </a:rPr>
              <a:t>03</a:t>
            </a:r>
            <a:endParaRPr lang="zh-CN" altLang="en-US" sz="7200" dirty="0">
              <a:ln>
                <a:noFill/>
              </a:ln>
              <a:solidFill>
                <a:schemeClr val="bg2">
                  <a:lumMod val="10000"/>
                </a:schemeClr>
              </a:solidFill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16"/>
          <p:cNvGrpSpPr/>
          <p:nvPr/>
        </p:nvGrpSpPr>
        <p:grpSpPr>
          <a:xfrm>
            <a:off x="7117800" y="871579"/>
            <a:ext cx="4388340" cy="4212774"/>
            <a:chOff x="4812136" y="-16327"/>
            <a:chExt cx="7143804" cy="6858000"/>
          </a:xfrm>
        </p:grpSpPr>
        <p:pic>
          <p:nvPicPr>
            <p:cNvPr id="5" name="图片 14" descr="图片包含 游戏机, 食物, 灯光&#10;&#10;描述已自动生成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28" r="27631"/>
            <a:stretch>
              <a:fillRect/>
            </a:stretch>
          </p:blipFill>
          <p:spPr>
            <a:xfrm>
              <a:off x="5623318" y="-16327"/>
              <a:ext cx="6332622" cy="6858000"/>
            </a:xfrm>
            <a:prstGeom prst="rect">
              <a:avLst/>
            </a:prstGeom>
          </p:spPr>
        </p:pic>
        <p:pic>
          <p:nvPicPr>
            <p:cNvPr id="6" name="图片 15" descr="徽标&#10;&#10;低可信度描述已自动生成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88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11" t="6316" r="24902" b="10877"/>
            <a:stretch>
              <a:fillRect/>
            </a:stretch>
          </p:blipFill>
          <p:spPr>
            <a:xfrm>
              <a:off x="4812136" y="550646"/>
              <a:ext cx="5594686" cy="5678906"/>
            </a:xfrm>
            <a:prstGeom prst="rect">
              <a:avLst/>
            </a:prstGeom>
          </p:spPr>
        </p:pic>
      </p:grpSp>
      <p:pic>
        <p:nvPicPr>
          <p:cNvPr id="9" name="图片 9" descr="图片包含 游戏机, 食物, 灯光&#10;&#10;描述已自动生成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8" t="41578" r="43198"/>
          <a:stretch>
            <a:fillRect/>
          </a:stretch>
        </p:blipFill>
        <p:spPr>
          <a:xfrm>
            <a:off x="9781458" y="0"/>
            <a:ext cx="2410542" cy="2177798"/>
          </a:xfrm>
          <a:custGeom>
            <a:avLst/>
            <a:gdLst>
              <a:gd name="connsiteX0" fmla="*/ 0 w 2410542"/>
              <a:gd name="connsiteY0" fmla="*/ 0 h 2177798"/>
              <a:gd name="connsiteX1" fmla="*/ 2410542 w 2410542"/>
              <a:gd name="connsiteY1" fmla="*/ 0 h 2177798"/>
              <a:gd name="connsiteX2" fmla="*/ 2410542 w 2410542"/>
              <a:gd name="connsiteY2" fmla="*/ 2177798 h 2177798"/>
              <a:gd name="connsiteX3" fmla="*/ 0 w 2410542"/>
              <a:gd name="connsiteY3" fmla="*/ 2177798 h 217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0542" h="2177798">
                <a:moveTo>
                  <a:pt x="0" y="0"/>
                </a:moveTo>
                <a:lnTo>
                  <a:pt x="2410542" y="0"/>
                </a:lnTo>
                <a:lnTo>
                  <a:pt x="2410542" y="2177798"/>
                </a:lnTo>
                <a:lnTo>
                  <a:pt x="0" y="2177798"/>
                </a:lnTo>
                <a:close/>
              </a:path>
            </a:pathLst>
          </a:custGeom>
        </p:spPr>
      </p:pic>
      <p:pic>
        <p:nvPicPr>
          <p:cNvPr id="12" name="图片 7" descr="黑白色的鸡蛋&#10;&#10;中度可信度描述已自动生成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1" t="64614" r="35967" b="4562"/>
          <a:stretch>
            <a:fillRect/>
          </a:stretch>
        </p:blipFill>
        <p:spPr>
          <a:xfrm>
            <a:off x="8703384" y="0"/>
            <a:ext cx="3841041" cy="1464271"/>
          </a:xfrm>
          <a:custGeom>
            <a:avLst/>
            <a:gdLst>
              <a:gd name="connsiteX0" fmla="*/ 0 w 3841041"/>
              <a:gd name="connsiteY0" fmla="*/ 0 h 1464271"/>
              <a:gd name="connsiteX1" fmla="*/ 3841041 w 3841041"/>
              <a:gd name="connsiteY1" fmla="*/ 0 h 1464271"/>
              <a:gd name="connsiteX2" fmla="*/ 3841041 w 3841041"/>
              <a:gd name="connsiteY2" fmla="*/ 1464271 h 1464271"/>
              <a:gd name="connsiteX3" fmla="*/ 0 w 3841041"/>
              <a:gd name="connsiteY3" fmla="*/ 1464271 h 146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1041" h="1464271">
                <a:moveTo>
                  <a:pt x="0" y="0"/>
                </a:moveTo>
                <a:lnTo>
                  <a:pt x="3841041" y="0"/>
                </a:lnTo>
                <a:lnTo>
                  <a:pt x="3841041" y="1464271"/>
                </a:lnTo>
                <a:lnTo>
                  <a:pt x="0" y="1464271"/>
                </a:lnTo>
                <a:close/>
              </a:path>
            </a:pathLst>
          </a:custGeom>
        </p:spPr>
      </p:pic>
      <p:sp>
        <p:nvSpPr>
          <p:cNvPr id="14" name="文本框 1"/>
          <p:cNvSpPr txBox="1"/>
          <p:nvPr/>
        </p:nvSpPr>
        <p:spPr>
          <a:xfrm>
            <a:off x="913417" y="574850"/>
            <a:ext cx="5766945" cy="645160"/>
          </a:xfrm>
          <a:prstGeom prst="rect">
            <a:avLst/>
          </a:prstGeom>
          <a:noFill/>
        </p:spPr>
        <p:txBody>
          <a:bodyPr vert="horz" wrap="square">
            <a:spAutoFit/>
          </a:bodyPr>
          <a:p>
            <a:pPr algn="l"/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Example</a:t>
            </a:r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9" name="文本框 1"/>
          <p:cNvSpPr txBox="1"/>
          <p:nvPr/>
        </p:nvSpPr>
        <p:spPr>
          <a:xfrm>
            <a:off x="-1356995" y="1219835"/>
            <a:ext cx="12863195" cy="5112385"/>
          </a:xfrm>
          <a:prstGeom prst="rect">
            <a:avLst/>
          </a:prstGeom>
          <a:noFill/>
        </p:spPr>
        <p:txBody>
          <a:bodyPr vert="horz" wrap="square">
            <a:noAutofit/>
          </a:bodyPr>
          <a:p>
            <a:pPr marL="1828800" lvl="4" indent="457200" algn="just">
              <a:lnSpc>
                <a:spcPct val="120000"/>
              </a:lnSpc>
              <a:buFont typeface="Wingdings" panose="05000000000000000000" charset="0"/>
              <a:buNone/>
            </a:pPr>
            <a:r>
              <a:rPr lang="en-US" altLang="zh-CN" sz="2000" dirty="0">
                <a:latin typeface="+mj-lt"/>
              </a:rPr>
              <a:t>public class Employee</a:t>
            </a:r>
            <a:endParaRPr lang="en-US" altLang="zh-CN" sz="2000" dirty="0">
              <a:latin typeface="+mj-lt"/>
            </a:endParaRPr>
          </a:p>
          <a:p>
            <a:pPr marL="1828800" lvl="4" indent="457200" algn="just">
              <a:lnSpc>
                <a:spcPct val="120000"/>
              </a:lnSpc>
              <a:buFont typeface="Wingdings" panose="05000000000000000000" charset="0"/>
              <a:buNone/>
            </a:pPr>
            <a:r>
              <a:rPr lang="en-US" altLang="zh-CN" sz="2000" dirty="0">
                <a:latin typeface="+mj-lt"/>
              </a:rPr>
              <a:t>{</a:t>
            </a:r>
            <a:endParaRPr lang="en-US" altLang="zh-CN" sz="2000" dirty="0">
              <a:latin typeface="+mj-lt"/>
            </a:endParaRPr>
          </a:p>
          <a:p>
            <a:pPr marL="1828800" lvl="4" indent="457200" algn="just">
              <a:lnSpc>
                <a:spcPct val="120000"/>
              </a:lnSpc>
              <a:buFont typeface="Wingdings" panose="05000000000000000000" charset="0"/>
              <a:buNone/>
            </a:pPr>
            <a:r>
              <a:rPr lang="en-US" altLang="zh-CN" sz="2000" dirty="0">
                <a:latin typeface="+mj-lt"/>
              </a:rPr>
              <a:t>private String name;</a:t>
            </a:r>
            <a:endParaRPr lang="en-US" altLang="zh-CN" sz="2000" dirty="0">
              <a:latin typeface="+mj-lt"/>
            </a:endParaRPr>
          </a:p>
          <a:p>
            <a:pPr marL="1828800" lvl="4" indent="457200" algn="just">
              <a:lnSpc>
                <a:spcPct val="120000"/>
              </a:lnSpc>
              <a:buFont typeface="Wingdings" panose="05000000000000000000" charset="0"/>
              <a:buNone/>
            </a:pPr>
            <a:r>
              <a:rPr lang="en-US" altLang="zh-CN" sz="2000" dirty="0">
                <a:latin typeface="+mj-lt"/>
              </a:rPr>
              <a:t>private int age;</a:t>
            </a:r>
            <a:endParaRPr lang="en-US" altLang="zh-CN" sz="2000" dirty="0">
              <a:latin typeface="+mj-lt"/>
            </a:endParaRPr>
          </a:p>
          <a:p>
            <a:pPr marL="1828800" lvl="4" indent="457200" algn="just">
              <a:lnSpc>
                <a:spcPct val="120000"/>
              </a:lnSpc>
              <a:buFont typeface="Wingdings" panose="05000000000000000000" charset="0"/>
              <a:buNone/>
            </a:pPr>
            <a:r>
              <a:rPr lang="en-US" altLang="zh-CN" sz="2000" dirty="0">
                <a:latin typeface="+mj-lt"/>
              </a:rPr>
              <a:t>private double salary;</a:t>
            </a:r>
            <a:endParaRPr lang="en-US" altLang="zh-CN" sz="2000" dirty="0">
              <a:latin typeface="+mj-lt"/>
            </a:endParaRPr>
          </a:p>
          <a:p>
            <a:pPr marL="1828800" lvl="4" indent="457200" algn="just">
              <a:lnSpc>
                <a:spcPct val="120000"/>
              </a:lnSpc>
              <a:buFont typeface="Wingdings" panose="05000000000000000000" charset="0"/>
              <a:buNone/>
            </a:pPr>
            <a:r>
              <a:rPr lang="en-US" altLang="zh-CN" sz="2000" dirty="0">
                <a:latin typeface="+mj-lt"/>
              </a:rPr>
              <a:t>//Set values to name age salary;</a:t>
            </a:r>
            <a:endParaRPr lang="en-US" altLang="zh-CN" sz="2000" dirty="0">
              <a:latin typeface="+mj-lt"/>
            </a:endParaRPr>
          </a:p>
          <a:p>
            <a:pPr marL="1828800" lvl="4" indent="457200" algn="just">
              <a:lnSpc>
                <a:spcPct val="120000"/>
              </a:lnSpc>
              <a:buFont typeface="Wingdings" panose="05000000000000000000" charset="0"/>
              <a:buNone/>
            </a:pPr>
            <a:r>
              <a:rPr lang="en-US" altLang="zh-CN" sz="2000" dirty="0">
                <a:latin typeface="+mj-lt"/>
              </a:rPr>
              <a:t>public void setName(String name){ this.name = name; }</a:t>
            </a:r>
            <a:endParaRPr lang="en-US" altLang="zh-CN" sz="2000" dirty="0">
              <a:latin typeface="+mj-lt"/>
            </a:endParaRPr>
          </a:p>
          <a:p>
            <a:pPr marL="1828800" lvl="4" indent="457200" algn="just">
              <a:lnSpc>
                <a:spcPct val="120000"/>
              </a:lnSpc>
              <a:buFont typeface="Wingdings" panose="05000000000000000000" charset="0"/>
              <a:buNone/>
            </a:pPr>
            <a:r>
              <a:rPr lang="en-US" altLang="zh-CN" sz="2000" dirty="0">
                <a:latin typeface="+mj-lt"/>
              </a:rPr>
              <a:t>public void setAge(int age) { this.age = age; }</a:t>
            </a:r>
            <a:endParaRPr lang="en-US" altLang="zh-CN" sz="2000" dirty="0">
              <a:latin typeface="+mj-lt"/>
            </a:endParaRPr>
          </a:p>
          <a:p>
            <a:pPr marL="1828800" lvl="4" indent="457200" algn="just">
              <a:lnSpc>
                <a:spcPct val="120000"/>
              </a:lnSpc>
              <a:buFont typeface="Wingdings" panose="05000000000000000000" charset="0"/>
              <a:buNone/>
            </a:pPr>
            <a:r>
              <a:rPr lang="en-US" altLang="zh-CN" sz="2000" dirty="0">
                <a:latin typeface="+mj-lt"/>
              </a:rPr>
              <a:t>public void setSalary(double salary){ this.salary = salary; }</a:t>
            </a:r>
            <a:endParaRPr lang="en-US" altLang="zh-CN" sz="2000" dirty="0">
              <a:latin typeface="+mj-lt"/>
            </a:endParaRPr>
          </a:p>
          <a:p>
            <a:pPr marL="1828800" lvl="4" indent="457200" algn="just">
              <a:lnSpc>
                <a:spcPct val="120000"/>
              </a:lnSpc>
              <a:buFont typeface="Wingdings" panose="05000000000000000000" charset="0"/>
              <a:buNone/>
            </a:pPr>
            <a:r>
              <a:rPr lang="en-US" altLang="zh-CN" sz="2000" dirty="0">
                <a:latin typeface="+mj-lt"/>
              </a:rPr>
              <a:t>// Getter methods in Java to get the values of name, age, and salary</a:t>
            </a:r>
            <a:endParaRPr lang="en-US" altLang="zh-CN" sz="2000" dirty="0">
              <a:latin typeface="+mj-lt"/>
            </a:endParaRPr>
          </a:p>
          <a:p>
            <a:pPr marL="1828800" lvl="4" indent="457200" algn="just">
              <a:lnSpc>
                <a:spcPct val="120000"/>
              </a:lnSpc>
              <a:buFont typeface="Wingdings" panose="05000000000000000000" charset="0"/>
              <a:buNone/>
            </a:pPr>
            <a:r>
              <a:rPr lang="en-US" altLang="zh-CN" sz="2000" dirty="0">
                <a:latin typeface="+mj-lt"/>
              </a:rPr>
              <a:t>public String getName(){return name;}</a:t>
            </a:r>
            <a:endParaRPr lang="en-US" altLang="zh-CN" sz="2000" dirty="0">
              <a:latin typeface="+mj-lt"/>
            </a:endParaRPr>
          </a:p>
          <a:p>
            <a:pPr marL="1828800" lvl="4" indent="457200" algn="just">
              <a:lnSpc>
                <a:spcPct val="120000"/>
              </a:lnSpc>
              <a:buFont typeface="Wingdings" panose="05000000000000000000" charset="0"/>
              <a:buNone/>
            </a:pPr>
            <a:r>
              <a:rPr lang="en-US" altLang="zh-CN" sz="2000" dirty="0">
                <a:latin typeface="+mj-lt"/>
              </a:rPr>
              <a:t>public int getAge(){return age;}</a:t>
            </a:r>
            <a:endParaRPr lang="en-US" altLang="zh-CN" sz="2000" dirty="0">
              <a:latin typeface="+mj-lt"/>
            </a:endParaRPr>
          </a:p>
          <a:p>
            <a:pPr marL="1828800" lvl="4" indent="457200" algn="just">
              <a:lnSpc>
                <a:spcPct val="120000"/>
              </a:lnSpc>
              <a:buFont typeface="Wingdings" panose="05000000000000000000" charset="0"/>
              <a:buNone/>
            </a:pPr>
            <a:r>
              <a:rPr lang="en-US" altLang="zh-CN" sz="2000" dirty="0">
                <a:latin typeface="+mj-lt"/>
              </a:rPr>
              <a:t>public double getSalary(){return salary;}</a:t>
            </a:r>
            <a:endParaRPr lang="en-US" altLang="zh-CN" sz="2000" dirty="0">
              <a:latin typeface="+mj-lt"/>
            </a:endParaRPr>
          </a:p>
          <a:p>
            <a:pPr marL="1828800" lvl="4" indent="457200" algn="just">
              <a:lnSpc>
                <a:spcPct val="120000"/>
              </a:lnSpc>
              <a:buFont typeface="Wingdings" panose="05000000000000000000" charset="0"/>
              <a:buNone/>
            </a:pPr>
            <a:endParaRPr lang="en-US" altLang="zh-CN" sz="2000" dirty="0">
              <a:latin typeface="+mj-lt"/>
            </a:endParaRPr>
          </a:p>
          <a:p>
            <a:pPr marL="1828800" lvl="4" indent="457200" algn="just">
              <a:lnSpc>
                <a:spcPct val="120000"/>
              </a:lnSpc>
              <a:buFont typeface="Wingdings" panose="05000000000000000000" charset="0"/>
              <a:buNone/>
            </a:pPr>
            <a:r>
              <a:rPr lang="en-US" altLang="zh-CN" sz="2000" dirty="0">
                <a:latin typeface="+mj-lt"/>
              </a:rPr>
              <a:t>}</a:t>
            </a:r>
            <a:endParaRPr lang="en-US" altLang="zh-CN" sz="2000" dirty="0">
              <a:latin typeface="+mj-lt"/>
            </a:endParaRPr>
          </a:p>
        </p:txBody>
      </p:sp>
      <p:cxnSp>
        <p:nvCxnSpPr>
          <p:cNvPr id="20" name="直接连接符 8"/>
          <p:cNvCxnSpPr/>
          <p:nvPr/>
        </p:nvCxnSpPr>
        <p:spPr>
          <a:xfrm>
            <a:off x="1316289" y="1219862"/>
            <a:ext cx="770021" cy="0"/>
          </a:xfrm>
          <a:prstGeom prst="line">
            <a:avLst/>
          </a:prstGeom>
          <a:ln w="25400">
            <a:solidFill>
              <a:srgbClr val="FF62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17"/>
          <p:cNvGrpSpPr/>
          <p:nvPr/>
        </p:nvGrpSpPr>
        <p:grpSpPr>
          <a:xfrm>
            <a:off x="4146999" y="-16327"/>
            <a:ext cx="7808941" cy="6858000"/>
            <a:chOff x="4146999" y="-16327"/>
            <a:chExt cx="7808941" cy="6858000"/>
          </a:xfrm>
        </p:grpSpPr>
        <p:pic>
          <p:nvPicPr>
            <p:cNvPr id="51" name="图片 50" descr="黑白色的鸡蛋&#10;&#10;中度可信度描述已自动生成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51" t="3508" r="28948" b="4562"/>
            <a:stretch>
              <a:fillRect/>
            </a:stretch>
          </p:blipFill>
          <p:spPr>
            <a:xfrm>
              <a:off x="4146999" y="2162394"/>
              <a:ext cx="4433803" cy="4367129"/>
            </a:xfrm>
            <a:prstGeom prst="rect">
              <a:avLst/>
            </a:prstGeom>
          </p:spPr>
        </p:pic>
        <p:pic>
          <p:nvPicPr>
            <p:cNvPr id="53" name="图片 52" descr="图片包含 游戏机, 食物, 灯光&#10;&#10;描述已自动生成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28" r="27631"/>
            <a:stretch>
              <a:fillRect/>
            </a:stretch>
          </p:blipFill>
          <p:spPr>
            <a:xfrm>
              <a:off x="5623318" y="-16327"/>
              <a:ext cx="6332622" cy="6858000"/>
            </a:xfrm>
            <a:prstGeom prst="rect">
              <a:avLst/>
            </a:prstGeom>
          </p:spPr>
        </p:pic>
        <p:pic>
          <p:nvPicPr>
            <p:cNvPr id="49" name="图片 48" descr="徽标&#10;&#10;低可信度描述已自动生成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88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11" t="6316" r="24902" b="10877"/>
            <a:stretch>
              <a:fillRect/>
            </a:stretch>
          </p:blipFill>
          <p:spPr>
            <a:xfrm>
              <a:off x="4812136" y="550646"/>
              <a:ext cx="5594686" cy="5678906"/>
            </a:xfrm>
            <a:prstGeom prst="rect">
              <a:avLst/>
            </a:prstGeom>
          </p:spPr>
        </p:pic>
      </p:grpSp>
      <p:cxnSp>
        <p:nvCxnSpPr>
          <p:cNvPr id="9" name="直接连接符 8"/>
          <p:cNvCxnSpPr/>
          <p:nvPr/>
        </p:nvCxnSpPr>
        <p:spPr>
          <a:xfrm>
            <a:off x="709864" y="1842162"/>
            <a:ext cx="770021" cy="0"/>
          </a:xfrm>
          <a:prstGeom prst="line">
            <a:avLst/>
          </a:prstGeom>
          <a:ln w="25400">
            <a:solidFill>
              <a:srgbClr val="FF62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10"/>
          <p:cNvSpPr txBox="1"/>
          <p:nvPr/>
        </p:nvSpPr>
        <p:spPr>
          <a:xfrm>
            <a:off x="1683421" y="1576860"/>
            <a:ext cx="3534306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5400">
                <a:solidFill>
                  <a:srgbClr val="FF0029"/>
                </a:solidFill>
                <a:latin typeface="+mj-lt"/>
              </a:defRPr>
            </a:lvl1pPr>
          </a:lstStyle>
          <a:p>
            <a:r>
              <a:rPr lang="en-US" altLang="zh-CN" sz="2800" dirty="0">
                <a:solidFill>
                  <a:srgbClr val="FF62C5"/>
                </a:solidFill>
              </a:rPr>
              <a:t>Inheritance</a:t>
            </a:r>
            <a:endParaRPr lang="en-US" altLang="zh-CN" sz="2800" dirty="0">
              <a:solidFill>
                <a:srgbClr val="FF62C5"/>
              </a:solidFill>
            </a:endParaRPr>
          </a:p>
        </p:txBody>
      </p:sp>
      <p:sp>
        <p:nvSpPr>
          <p:cNvPr id="6" name="文本框 1"/>
          <p:cNvSpPr txBox="1"/>
          <p:nvPr/>
        </p:nvSpPr>
        <p:spPr>
          <a:xfrm>
            <a:off x="938530" y="2566035"/>
            <a:ext cx="7094220" cy="2621280"/>
          </a:xfrm>
          <a:prstGeom prst="rect">
            <a:avLst/>
          </a:prstGeom>
          <a:noFill/>
        </p:spPr>
        <p:txBody>
          <a:bodyPr vert="horz" wrap="square">
            <a:noAutofit/>
          </a:bodyPr>
          <a:lstStyle/>
          <a:p>
            <a:pPr marL="342900" indent="-342900" algn="just">
              <a:lnSpc>
                <a:spcPct val="120000"/>
              </a:lnSpc>
              <a:buFont typeface="Wingdings" panose="05000000000000000000" charset="0"/>
              <a:buChar char="v"/>
            </a:pPr>
            <a:r>
              <a:rPr lang="zh-CN" altLang="en-US" sz="2000" dirty="0">
                <a:latin typeface="+mj-lt"/>
              </a:rPr>
              <a:t>Inheritance is a property by which the new classes are created using the old classes. In other words the new classes can be developed using some of the properties of old classes.</a:t>
            </a:r>
            <a:endParaRPr lang="zh-CN" altLang="en-US" sz="2000" dirty="0">
              <a:latin typeface="+mj-lt"/>
            </a:endParaRPr>
          </a:p>
          <a:p>
            <a:pPr marL="342900" indent="-342900" algn="just">
              <a:lnSpc>
                <a:spcPct val="120000"/>
              </a:lnSpc>
              <a:buFont typeface="Wingdings" panose="05000000000000000000" charset="0"/>
              <a:buChar char="v"/>
            </a:pPr>
            <a:r>
              <a:rPr lang="zh-CN" altLang="en-US" sz="2000" dirty="0">
                <a:latin typeface="+mj-lt"/>
              </a:rPr>
              <a:t>Inheritance support hierarchical structure.</a:t>
            </a:r>
            <a:endParaRPr lang="zh-CN" altLang="en-US" sz="2000" dirty="0">
              <a:latin typeface="+mj-lt"/>
            </a:endParaRPr>
          </a:p>
        </p:txBody>
      </p:sp>
      <p:sp>
        <p:nvSpPr>
          <p:cNvPr id="7" name="文本框 9"/>
          <p:cNvSpPr txBox="1"/>
          <p:nvPr/>
        </p:nvSpPr>
        <p:spPr>
          <a:xfrm>
            <a:off x="10012045" y="0"/>
            <a:ext cx="2179955" cy="157670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5400">
                <a:ln>
                  <a:solidFill>
                    <a:srgbClr val="11112B"/>
                  </a:solidFill>
                </a:ln>
                <a:noFill/>
                <a:latin typeface="+mj-lt"/>
              </a:defRPr>
            </a:lvl1pPr>
          </a:lstStyle>
          <a:p>
            <a:pPr algn="ctr"/>
            <a:r>
              <a:rPr lang="en-US" altLang="zh-CN" sz="720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a typeface="+mj-ea"/>
              </a:rPr>
              <a:t>04</a:t>
            </a:r>
            <a:endParaRPr lang="zh-CN" altLang="en-US" sz="7200" dirty="0">
              <a:ln>
                <a:noFill/>
              </a:ln>
              <a:solidFill>
                <a:schemeClr val="bg2">
                  <a:lumMod val="10000"/>
                </a:schemeClr>
              </a:solidFill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PA" val="v5.2.10"/>
</p:tagLst>
</file>

<file path=ppt/tags/tag2.xml><?xml version="1.0" encoding="utf-8"?>
<p:tagLst xmlns:p="http://schemas.openxmlformats.org/presentationml/2006/main">
  <p:tag name="ISLIDE.ICON" val="#166134;"/>
</p:tagLst>
</file>

<file path=ppt/tags/tag3.xml><?xml version="1.0" encoding="utf-8"?>
<p:tagLst xmlns:p="http://schemas.openxmlformats.org/presentationml/2006/main">
  <p:tag name="ISLIDE.ICON" val="#166134;"/>
</p:tagLst>
</file>

<file path=ppt/tags/tag4.xml><?xml version="1.0" encoding="utf-8"?>
<p:tagLst xmlns:p="http://schemas.openxmlformats.org/presentationml/2006/main">
  <p:tag name="PA" val="v5.2.10"/>
</p:tagLst>
</file>

<file path=ppt/tags/tag5.xml><?xml version="1.0" encoding="utf-8"?>
<p:tagLst xmlns:p="http://schemas.openxmlformats.org/presentationml/2006/main">
  <p:tag name="ISLIDE.ICON" val="#166134;"/>
</p:tagLst>
</file>

<file path=ppt/tags/tag6.xml><?xml version="1.0" encoding="utf-8"?>
<p:tagLst xmlns:p="http://schemas.openxmlformats.org/presentationml/2006/main">
  <p:tag name="COMMONDATA" val="eyJoZGlkIjoiMjM5MTBlNmI2YTY3ZjIxYzUzNmRhMGQyM2YxMDkyYjg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E8FA"/>
      </a:accent1>
      <a:accent2>
        <a:srgbClr val="FF62C5"/>
      </a:accent2>
      <a:accent3>
        <a:srgbClr val="FEEE4E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海外衬线复古01">
      <a:majorFont>
        <a:latin typeface="DM Serif Display"/>
        <a:ea typeface=""/>
        <a:cs typeface=""/>
      </a:majorFont>
      <a:minorFont>
        <a:latin typeface="Gilro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rgbClr val="FF62C5"/>
          </a:solidFill>
          <a:prstDash val="solid"/>
        </a:ln>
        <a:effectLst>
          <a:outerShdw blurRad="228600" dist="38100" dir="5400000" algn="t" rotWithShape="0">
            <a:srgbClr val="FF62C5">
              <a:alpha val="10000"/>
            </a:srgbClr>
          </a:outerShdw>
        </a:effectLst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0E8FA"/>
    </a:accent1>
    <a:accent2>
      <a:srgbClr val="FF62C5"/>
    </a:accent2>
    <a:accent3>
      <a:srgbClr val="FEEE4E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0E8FA"/>
    </a:accent1>
    <a:accent2>
      <a:srgbClr val="FF62C5"/>
    </a:accent2>
    <a:accent3>
      <a:srgbClr val="FEEE4E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0E8FA"/>
    </a:accent1>
    <a:accent2>
      <a:srgbClr val="FF62C5"/>
    </a:accent2>
    <a:accent3>
      <a:srgbClr val="FEEE4E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0E8FA"/>
    </a:accent1>
    <a:accent2>
      <a:srgbClr val="FF62C5"/>
    </a:accent2>
    <a:accent3>
      <a:srgbClr val="FEEE4E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0E8FA"/>
    </a:accent1>
    <a:accent2>
      <a:srgbClr val="FF62C5"/>
    </a:accent2>
    <a:accent3>
      <a:srgbClr val="FEEE4E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0E8FA"/>
    </a:accent1>
    <a:accent2>
      <a:srgbClr val="FF62C5"/>
    </a:accent2>
    <a:accent3>
      <a:srgbClr val="FEEE4E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3406</Words>
  <Application>WPS Presentation</Application>
  <PresentationFormat>宽屏</PresentationFormat>
  <Paragraphs>150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Arial</vt:lpstr>
      <vt:lpstr>SimSun</vt:lpstr>
      <vt:lpstr>Wingdings</vt:lpstr>
      <vt:lpstr>Wingdings</vt:lpstr>
      <vt:lpstr>DM Serif Display</vt:lpstr>
      <vt:lpstr>Gilroy</vt:lpstr>
      <vt:lpstr>Microsoft YaHei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hui ming</dc:creator>
  <cp:lastModifiedBy>21cs0</cp:lastModifiedBy>
  <cp:revision>154</cp:revision>
  <dcterms:created xsi:type="dcterms:W3CDTF">2022-06-27T07:27:00Z</dcterms:created>
  <dcterms:modified xsi:type="dcterms:W3CDTF">2024-04-03T08:00:06Z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6CDB7A585DFD485D82D2B6F8477D537B_13</vt:lpwstr>
  </property>
  <property fmtid="{D5CDD505-2E9C-101B-9397-08002B2CF9AE}" pid="3" name="KSOProductBuildVer">
    <vt:lpwstr>1033-12.2.0.16703</vt:lpwstr>
  </property>
</Properties>
</file>